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79" r:id="rId5"/>
    <p:sldId id="262" r:id="rId6"/>
    <p:sldId id="261" r:id="rId7"/>
    <p:sldId id="260" r:id="rId8"/>
    <p:sldId id="263" r:id="rId9"/>
    <p:sldId id="259" r:id="rId10"/>
    <p:sldId id="265" r:id="rId11"/>
    <p:sldId id="266" r:id="rId12"/>
    <p:sldId id="267" r:id="rId13"/>
    <p:sldId id="268" r:id="rId14"/>
    <p:sldId id="269" r:id="rId15"/>
    <p:sldId id="264" r:id="rId16"/>
    <p:sldId id="274" r:id="rId17"/>
    <p:sldId id="280" r:id="rId18"/>
    <p:sldId id="276" r:id="rId19"/>
    <p:sldId id="277" r:id="rId20"/>
    <p:sldId id="275" r:id="rId21"/>
    <p:sldId id="271" r:id="rId22"/>
    <p:sldId id="278"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09/02/2015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09/02/2015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512167"/>
          </a:xfrm>
        </p:spPr>
        <p:txBody>
          <a:bodyPr>
            <a:normAutofit/>
          </a:bodyPr>
          <a:lstStyle/>
          <a:p>
            <a:r>
              <a:rPr lang="es-CO" sz="3200" b="1" dirty="0" smtClean="0">
                <a:solidFill>
                  <a:srgbClr val="002060"/>
                </a:solidFill>
                <a:latin typeface="Algerian" pitchFamily="82" charset="0"/>
              </a:rPr>
              <a:t>el fundamento de la salvación:</a:t>
            </a:r>
            <a:br>
              <a:rPr lang="es-CO" sz="3200" b="1" dirty="0" smtClean="0">
                <a:solidFill>
                  <a:srgbClr val="002060"/>
                </a:solidFill>
                <a:latin typeface="Algerian" pitchFamily="82" charset="0"/>
              </a:rPr>
            </a:br>
            <a:r>
              <a:rPr lang="es-CO" sz="3200" b="1" dirty="0" smtClean="0">
                <a:solidFill>
                  <a:srgbClr val="FF0000"/>
                </a:solidFill>
                <a:latin typeface="Algerian" pitchFamily="82" charset="0"/>
              </a:rPr>
              <a:t>conocer a dios</a:t>
            </a:r>
            <a:endParaRPr lang="es-CO" sz="3200" b="1" dirty="0">
              <a:solidFill>
                <a:srgbClr val="FF0000"/>
              </a:solidFill>
              <a:latin typeface="Algerian" pitchFamily="82" charset="0"/>
            </a:endParaRPr>
          </a:p>
        </p:txBody>
      </p:sp>
      <p:sp>
        <p:nvSpPr>
          <p:cNvPr id="3" name="2 Subtítulo"/>
          <p:cNvSpPr>
            <a:spLocks noGrp="1"/>
          </p:cNvSpPr>
          <p:nvPr>
            <p:ph type="subTitle" idx="1"/>
          </p:nvPr>
        </p:nvSpPr>
        <p:spPr>
          <a:xfrm>
            <a:off x="1371600" y="5157192"/>
            <a:ext cx="6400800" cy="504056"/>
          </a:xfrm>
        </p:spPr>
        <p:txBody>
          <a:bodyPr>
            <a:normAutofit fontScale="92500" lnSpcReduction="10000"/>
          </a:bodyPr>
          <a:lstStyle/>
          <a:p>
            <a:r>
              <a:rPr lang="es-CO" b="1" dirty="0" smtClean="0">
                <a:solidFill>
                  <a:srgbClr val="FF0000"/>
                </a:solidFill>
              </a:rPr>
              <a:t>Juan 17:3. </a:t>
            </a:r>
            <a:endParaRPr lang="es-CO"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3702" y="2263971"/>
            <a:ext cx="3556595" cy="2893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enos"/>
          <p:cNvSpPr/>
          <p:nvPr/>
        </p:nvSpPr>
        <p:spPr>
          <a:xfrm>
            <a:off x="1979712" y="1844824"/>
            <a:ext cx="5184576" cy="419147"/>
          </a:xfrm>
          <a:prstGeom prst="mathMinus">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Menos"/>
          <p:cNvSpPr/>
          <p:nvPr/>
        </p:nvSpPr>
        <p:spPr>
          <a:xfrm>
            <a:off x="1979712" y="5589240"/>
            <a:ext cx="5184576" cy="504056"/>
          </a:xfrm>
          <a:prstGeom prst="mathMinus">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Rectángulo"/>
          <p:cNvSpPr/>
          <p:nvPr/>
        </p:nvSpPr>
        <p:spPr>
          <a:xfrm>
            <a:off x="2774920" y="5949280"/>
            <a:ext cx="3556594" cy="769441"/>
          </a:xfrm>
          <a:prstGeom prst="rect">
            <a:avLst/>
          </a:prstGeom>
        </p:spPr>
        <p:txBody>
          <a:bodyPr wrap="square">
            <a:spAutoFit/>
          </a:bodyPr>
          <a:lstStyle/>
          <a:p>
            <a:pPr algn="ctr"/>
            <a:r>
              <a:rPr lang="es-CO" sz="4400" b="1" dirty="0" smtClean="0">
                <a:latin typeface="Palace Script MT" pitchFamily="66" charset="0"/>
              </a:rPr>
              <a:t>Humberto fierro  </a:t>
            </a:r>
            <a:r>
              <a:rPr lang="es-CO" sz="4400" b="1" dirty="0">
                <a:latin typeface="Palace Script MT" pitchFamily="66" charset="0"/>
              </a:rPr>
              <a:t>g.</a:t>
            </a:r>
          </a:p>
        </p:txBody>
      </p:sp>
    </p:spTree>
    <p:extLst>
      <p:ext uri="{BB962C8B-B14F-4D97-AF65-F5344CB8AC3E}">
        <p14:creationId xmlns:p14="http://schemas.microsoft.com/office/powerpoint/2010/main" val="1099106502"/>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980728"/>
            <a:ext cx="8229600" cy="1143000"/>
          </a:xfrm>
        </p:spPr>
        <p:txBody>
          <a:bodyPr>
            <a:noAutofit/>
          </a:bodyPr>
          <a:lstStyle/>
          <a:p>
            <a:r>
              <a:rPr lang="es-CO" sz="2800" b="1" dirty="0" smtClean="0">
                <a:latin typeface="Algerian" pitchFamily="82" charset="0"/>
              </a:rPr>
              <a:t>EL FUNDAMENTO DE LA SALVACIÓN:</a:t>
            </a:r>
            <a:br>
              <a:rPr lang="es-CO" sz="2800" b="1" dirty="0" smtClean="0">
                <a:latin typeface="Algerian" pitchFamily="82" charset="0"/>
              </a:rPr>
            </a:br>
            <a:r>
              <a:rPr lang="es-CO" sz="2800" b="1" dirty="0" smtClean="0">
                <a:solidFill>
                  <a:srgbClr val="FF0000"/>
                </a:solidFill>
                <a:latin typeface="Algerian" pitchFamily="82" charset="0"/>
              </a:rPr>
              <a:t>CONOCER A DIOS</a:t>
            </a:r>
            <a:endParaRPr lang="es-CO" sz="2800" b="1" dirty="0">
              <a:solidFill>
                <a:srgbClr val="FF0000"/>
              </a:solidFill>
              <a:latin typeface="Algerian" pitchFamily="82" charset="0"/>
            </a:endParaRPr>
          </a:p>
        </p:txBody>
      </p:sp>
      <p:sp>
        <p:nvSpPr>
          <p:cNvPr id="3" name="2 Marcador de contenido"/>
          <p:cNvSpPr>
            <a:spLocks noGrp="1"/>
          </p:cNvSpPr>
          <p:nvPr>
            <p:ph idx="1"/>
          </p:nvPr>
        </p:nvSpPr>
        <p:spPr>
          <a:xfrm>
            <a:off x="457200" y="1600200"/>
            <a:ext cx="8229600" cy="4925144"/>
          </a:xfrm>
        </p:spPr>
        <p:txBody>
          <a:bodyPr/>
          <a:lstStyle/>
          <a:p>
            <a:pPr marL="0" indent="0" algn="ctr">
              <a:buNone/>
            </a:pPr>
            <a:endParaRPr lang="es-CO" b="1" dirty="0" smtClean="0"/>
          </a:p>
          <a:p>
            <a:pPr marL="0" indent="0" algn="ctr">
              <a:buNone/>
            </a:pPr>
            <a:endParaRPr lang="es-CO" b="1" dirty="0"/>
          </a:p>
          <a:p>
            <a:pPr marL="0" indent="0" algn="ctr">
              <a:buNone/>
            </a:pPr>
            <a:r>
              <a:rPr lang="es-CO" b="1" dirty="0" smtClean="0"/>
              <a:t>Introducción</a:t>
            </a:r>
          </a:p>
          <a:p>
            <a:pPr marL="0" indent="0">
              <a:buNone/>
            </a:pPr>
            <a:r>
              <a:rPr lang="es-CO" sz="2400" dirty="0"/>
              <a:t>Un conocimiento experimental y viviente conduce a la vida eterna.  No hay salvación en sólo conocer, pero tampoco puede haber salvación sin conocimiento </a:t>
            </a:r>
            <a:endParaRPr lang="es-CO" sz="2400" dirty="0" smtClean="0"/>
          </a:p>
          <a:p>
            <a:pPr marL="0" indent="0">
              <a:buNone/>
            </a:pPr>
            <a:r>
              <a:rPr lang="es-CO" sz="2400" dirty="0" smtClean="0"/>
              <a:t>«</a:t>
            </a:r>
            <a:r>
              <a:rPr lang="es-CO" sz="2400" dirty="0" smtClean="0">
                <a:latin typeface="Agency FB" pitchFamily="34" charset="0"/>
              </a:rPr>
              <a:t>Y </a:t>
            </a:r>
            <a:r>
              <a:rPr lang="es-CO" sz="2400" dirty="0">
                <a:latin typeface="Agency FB" pitchFamily="34" charset="0"/>
              </a:rPr>
              <a:t>esta es la vida eterna: </a:t>
            </a:r>
            <a:r>
              <a:rPr lang="es-CO" sz="2400" dirty="0" smtClean="0">
                <a:latin typeface="Agency FB" pitchFamily="34" charset="0"/>
              </a:rPr>
              <a:t>(</a:t>
            </a:r>
            <a:r>
              <a:rPr lang="es-CO" sz="2400" dirty="0" smtClean="0"/>
              <a:t>dijo el Señor Jesús</a:t>
            </a:r>
            <a:r>
              <a:rPr lang="es-CO" sz="2400" dirty="0" smtClean="0">
                <a:latin typeface="Agency FB" pitchFamily="34" charset="0"/>
              </a:rPr>
              <a:t>) que </a:t>
            </a:r>
            <a:r>
              <a:rPr lang="es-CO" sz="2400" dirty="0">
                <a:latin typeface="Agency FB" pitchFamily="34" charset="0"/>
              </a:rPr>
              <a:t>te </a:t>
            </a:r>
            <a:r>
              <a:rPr lang="es-CO" sz="2400" u="sng" dirty="0">
                <a:latin typeface="Agency FB" pitchFamily="34" charset="0"/>
              </a:rPr>
              <a:t>conozcan</a:t>
            </a:r>
            <a:r>
              <a:rPr lang="es-CO" sz="2400" dirty="0">
                <a:latin typeface="Agency FB" pitchFamily="34" charset="0"/>
              </a:rPr>
              <a:t> a ti, el único Dios verdadero, y a Jesucristo, a quien has </a:t>
            </a:r>
            <a:r>
              <a:rPr lang="es-CO" sz="2400" dirty="0" smtClean="0">
                <a:latin typeface="Agency FB" pitchFamily="34" charset="0"/>
              </a:rPr>
              <a:t>enviado</a:t>
            </a:r>
            <a:r>
              <a:rPr lang="es-CO" sz="2400" dirty="0" smtClean="0"/>
              <a:t>» </a:t>
            </a:r>
            <a:r>
              <a:rPr lang="es-CO" sz="2400" dirty="0" smtClean="0">
                <a:solidFill>
                  <a:srgbClr val="FF0000"/>
                </a:solidFill>
              </a:rPr>
              <a:t>(Juan 17:3).</a:t>
            </a:r>
            <a:endParaRPr lang="es-CO" sz="2400" dirty="0">
              <a:solidFill>
                <a:srgbClr val="FF0000"/>
              </a:solidFill>
            </a:endParaRPr>
          </a:p>
          <a:p>
            <a:endParaRPr lang="es-CO" dirty="0"/>
          </a:p>
        </p:txBody>
      </p:sp>
    </p:spTree>
    <p:extLst>
      <p:ext uri="{BB962C8B-B14F-4D97-AF65-F5344CB8AC3E}">
        <p14:creationId xmlns:p14="http://schemas.microsoft.com/office/powerpoint/2010/main" val="285007693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052736"/>
            <a:ext cx="5482952" cy="3004914"/>
          </a:xfrm>
        </p:spPr>
        <p:txBody>
          <a:bodyPr>
            <a:noAutofit/>
          </a:bodyPr>
          <a:lstStyle/>
          <a:p>
            <a:pPr marL="0" indent="0">
              <a:buNone/>
            </a:pPr>
            <a:r>
              <a:rPr lang="es-CO" sz="2400" b="1" dirty="0" smtClean="0">
                <a:solidFill>
                  <a:srgbClr val="FF0000"/>
                </a:solidFill>
              </a:rPr>
              <a:t>Rom.10:13-15</a:t>
            </a:r>
            <a:r>
              <a:rPr lang="es-CO" sz="2400" dirty="0"/>
              <a:t>. </a:t>
            </a:r>
            <a:r>
              <a:rPr lang="es-CO" sz="2400" dirty="0" smtClean="0"/>
              <a:t>«</a:t>
            </a:r>
            <a:r>
              <a:rPr lang="es-CO" sz="2400" dirty="0" smtClean="0">
                <a:latin typeface="Agency FB" pitchFamily="34" charset="0"/>
              </a:rPr>
              <a:t>ya </a:t>
            </a:r>
            <a:r>
              <a:rPr lang="es-CO" sz="2400" dirty="0">
                <a:latin typeface="Agency FB" pitchFamily="34" charset="0"/>
              </a:rPr>
              <a:t>que todo aquel que invoque el nombre del Señor, será salvo</a:t>
            </a:r>
            <a:r>
              <a:rPr lang="es-CO" sz="2400" dirty="0" smtClean="0">
                <a:latin typeface="Agency FB" pitchFamily="34" charset="0"/>
              </a:rPr>
              <a:t>. </a:t>
            </a:r>
            <a:r>
              <a:rPr lang="es-CO" sz="2400" dirty="0">
                <a:latin typeface="Agency FB" pitchFamily="34" charset="0"/>
              </a:rPr>
              <a:t>14 ¿Cómo, pues, invocarán a aquel en el cual no han creído? ¿Y cómo creerán en aquel de quien no han oído? ¿Y cómo oirán sin haber quien les predique? </a:t>
            </a:r>
            <a:r>
              <a:rPr lang="es-CO" sz="2400" dirty="0" smtClean="0">
                <a:latin typeface="Agency FB" pitchFamily="34" charset="0"/>
              </a:rPr>
              <a:t>15 </a:t>
            </a:r>
            <a:r>
              <a:rPr lang="es-CO" sz="2400" dirty="0">
                <a:latin typeface="Agency FB" pitchFamily="34" charset="0"/>
              </a:rPr>
              <a:t>¿Y cómo predicarán si no son enviados? Como está escrito: "¡Cuán hermosos son los pies de los que anuncian la paz, de los que anuncian buenas nuevas</a:t>
            </a:r>
            <a:r>
              <a:rPr lang="es-CO" sz="2400" dirty="0" smtClean="0">
                <a:latin typeface="Agency FB" pitchFamily="34" charset="0"/>
              </a:rPr>
              <a:t>!»</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5792" y="1124744"/>
            <a:ext cx="2952328" cy="3076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475655" y="4509120"/>
            <a:ext cx="5980295" cy="1200329"/>
          </a:xfrm>
          <a:prstGeom prst="rect">
            <a:avLst/>
          </a:prstGeom>
        </p:spPr>
        <p:txBody>
          <a:bodyPr wrap="square">
            <a:spAutoFit/>
          </a:bodyPr>
          <a:lstStyle/>
          <a:p>
            <a:r>
              <a:rPr lang="es-CO" sz="2400" dirty="0"/>
              <a:t>Aquí se define el conocimiento salvador como el que se centra en el “Dios verdadero” -en contraste con los dioses falsos- y en Jesucristo. </a:t>
            </a:r>
          </a:p>
        </p:txBody>
      </p:sp>
    </p:spTree>
    <p:extLst>
      <p:ext uri="{BB962C8B-B14F-4D97-AF65-F5344CB8AC3E}">
        <p14:creationId xmlns:p14="http://schemas.microsoft.com/office/powerpoint/2010/main" val="21624173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1840" y="404665"/>
            <a:ext cx="3384376" cy="2880320"/>
          </a:xfrm>
        </p:spPr>
        <p:txBody>
          <a:bodyPr>
            <a:normAutofit fontScale="77500" lnSpcReduction="20000"/>
          </a:bodyPr>
          <a:lstStyle/>
          <a:p>
            <a:pPr marL="0" indent="0" algn="ctr">
              <a:buNone/>
            </a:pPr>
            <a:r>
              <a:rPr lang="es-CO" dirty="0"/>
              <a:t>Fue muy notable la ausencia del conocimiento de Jesucristo en la religión de los judíos. </a:t>
            </a:r>
            <a:r>
              <a:rPr lang="es-CO" dirty="0">
                <a:solidFill>
                  <a:srgbClr val="FF0000"/>
                </a:solidFill>
              </a:rPr>
              <a:t>Oseas 4:6</a:t>
            </a:r>
            <a:r>
              <a:rPr lang="es-CO" dirty="0"/>
              <a:t> dice: «</a:t>
            </a:r>
            <a:r>
              <a:rPr lang="es-CO" dirty="0">
                <a:latin typeface="Agency FB" pitchFamily="34" charset="0"/>
              </a:rPr>
              <a:t>Mi pueblo fue destruido porque le faltó conocimiento. Por cuanto desechaste el conocimiento</a:t>
            </a:r>
            <a:r>
              <a:rPr lang="es-CO" dirty="0" smtClean="0">
                <a:latin typeface="Agency FB" pitchFamily="34" charset="0"/>
              </a:rPr>
              <a:t>,…»</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476673"/>
            <a:ext cx="2448272" cy="267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76673"/>
            <a:ext cx="2808312" cy="267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375493" y="4005064"/>
            <a:ext cx="4572000" cy="1846659"/>
          </a:xfrm>
          <a:prstGeom prst="rect">
            <a:avLst/>
          </a:prstGeom>
        </p:spPr>
        <p:txBody>
          <a:bodyPr>
            <a:spAutoFit/>
          </a:bodyPr>
          <a:lstStyle/>
          <a:p>
            <a:pPr algn="ctr"/>
            <a:r>
              <a:rPr lang="es-CO" sz="2400" b="1" dirty="0">
                <a:solidFill>
                  <a:srgbClr val="FF0000"/>
                </a:solidFill>
              </a:rPr>
              <a:t>Isaías 5:13</a:t>
            </a:r>
            <a:r>
              <a:rPr lang="es-CO" sz="2400" dirty="0"/>
              <a:t>. «</a:t>
            </a:r>
            <a:r>
              <a:rPr lang="es-CO" sz="2400" b="1" dirty="0">
                <a:latin typeface="Agency FB" pitchFamily="34" charset="0"/>
              </a:rPr>
              <a:t>Por tanto, mi pueblo es llevado cautivo, porque no tiene conocimiento, sus nobles se mueren de hambre y la multitud está seca de sed</a:t>
            </a:r>
            <a:r>
              <a:rPr lang="es-CO" sz="2400" dirty="0"/>
              <a:t>».</a:t>
            </a:r>
          </a:p>
          <a:p>
            <a:r>
              <a:rPr lang="es-CO" dirty="0"/>
              <a:t> </a:t>
            </a:r>
          </a:p>
        </p:txBody>
      </p:sp>
    </p:spTree>
    <p:extLst>
      <p:ext uri="{BB962C8B-B14F-4D97-AF65-F5344CB8AC3E}">
        <p14:creationId xmlns:p14="http://schemas.microsoft.com/office/powerpoint/2010/main" val="253967746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p:spPr>
        <p:txBody>
          <a:bodyPr>
            <a:normAutofit fontScale="70000" lnSpcReduction="20000"/>
          </a:bodyPr>
          <a:lstStyle/>
          <a:p>
            <a:pPr marL="0" indent="0">
              <a:buNone/>
            </a:pPr>
            <a:endParaRPr lang="es-CO" dirty="0" smtClean="0"/>
          </a:p>
          <a:p>
            <a:pPr marL="0" indent="0">
              <a:buNone/>
            </a:pPr>
            <a:r>
              <a:rPr lang="es-CO" dirty="0" smtClean="0"/>
              <a:t>El </a:t>
            </a:r>
            <a:r>
              <a:rPr lang="es-CO" dirty="0"/>
              <a:t>conocimiento específico que falta es el conocimiento </a:t>
            </a:r>
            <a:r>
              <a:rPr lang="es-CO" dirty="0" smtClean="0"/>
              <a:t>de </a:t>
            </a:r>
            <a:r>
              <a:rPr lang="es-CO" dirty="0"/>
              <a:t>Dios, el más esencial de todos los conocimientos. Isaías atribuye el cautiverio a esa </a:t>
            </a:r>
            <a:r>
              <a:rPr lang="es-CO" dirty="0" smtClean="0"/>
              <a:t>falta de conocimiento experimental, un conocimiento práctico.</a:t>
            </a:r>
          </a:p>
          <a:p>
            <a:pPr marL="0" indent="0">
              <a:buNone/>
            </a:pPr>
            <a:r>
              <a:rPr lang="es-CO" dirty="0" smtClean="0"/>
              <a:t>Aunque </a:t>
            </a:r>
            <a:r>
              <a:rPr lang="es-CO" dirty="0"/>
              <a:t>Dios puede pasar por alto ciertas formas de </a:t>
            </a:r>
            <a:r>
              <a:rPr lang="es-CO" b="1" dirty="0"/>
              <a:t>ignorancia</a:t>
            </a:r>
            <a:r>
              <a:rPr lang="es-CO" dirty="0"/>
              <a:t> </a:t>
            </a:r>
            <a:r>
              <a:rPr lang="es-CO" dirty="0" smtClean="0"/>
              <a:t>como lo dice en </a:t>
            </a:r>
            <a:r>
              <a:rPr lang="es-CO" b="1" dirty="0" smtClean="0">
                <a:solidFill>
                  <a:srgbClr val="FF0000"/>
                </a:solidFill>
              </a:rPr>
              <a:t>(Hech.17:30</a:t>
            </a:r>
            <a:r>
              <a:rPr lang="es-CO" b="1" dirty="0">
                <a:solidFill>
                  <a:srgbClr val="FF0000"/>
                </a:solidFill>
              </a:rPr>
              <a:t>), </a:t>
            </a:r>
            <a:r>
              <a:rPr lang="es-CO" dirty="0"/>
              <a:t>no puede perdonar la ignorancia </a:t>
            </a:r>
            <a:r>
              <a:rPr lang="es-CO" b="1" dirty="0"/>
              <a:t>deliberada</a:t>
            </a:r>
            <a:r>
              <a:rPr lang="es-CO" dirty="0"/>
              <a:t> de las cosas </a:t>
            </a:r>
            <a:r>
              <a:rPr lang="es-CO" dirty="0" smtClean="0"/>
              <a:t>espirituales. El </a:t>
            </a:r>
            <a:r>
              <a:rPr lang="es-CO" dirty="0"/>
              <a:t>pueblo sería inevitablemente “destruido” por su falta del conocimiento </a:t>
            </a:r>
            <a:r>
              <a:rPr lang="es-CO" b="1" dirty="0"/>
              <a:t>esencial</a:t>
            </a:r>
            <a:r>
              <a:rPr lang="es-CO" dirty="0"/>
              <a:t>. Podría haber tenido el conocimiento si se hubiera </a:t>
            </a:r>
            <a:r>
              <a:rPr lang="es-CO" b="1" dirty="0"/>
              <a:t>esforzado por adquirirlo</a:t>
            </a:r>
            <a:r>
              <a:rPr lang="es-CO" dirty="0"/>
              <a:t>. Los hombres son considerados responsables </a:t>
            </a:r>
            <a:r>
              <a:rPr lang="es-CO" b="1" dirty="0"/>
              <a:t>no sólo por lo que saben</a:t>
            </a:r>
            <a:r>
              <a:rPr lang="es-CO" dirty="0"/>
              <a:t> </a:t>
            </a:r>
            <a:r>
              <a:rPr lang="es-CO" b="1" dirty="0">
                <a:solidFill>
                  <a:srgbClr val="FF0000"/>
                </a:solidFill>
              </a:rPr>
              <a:t>(</a:t>
            </a:r>
            <a:r>
              <a:rPr lang="es-CO" b="1" dirty="0" smtClean="0">
                <a:solidFill>
                  <a:srgbClr val="FF0000"/>
                </a:solidFill>
              </a:rPr>
              <a:t>Juan9:41</a:t>
            </a:r>
            <a:r>
              <a:rPr lang="es-CO" b="1" dirty="0">
                <a:solidFill>
                  <a:srgbClr val="FF0000"/>
                </a:solidFill>
              </a:rPr>
              <a:t>; </a:t>
            </a:r>
            <a:r>
              <a:rPr lang="es-CO" b="1" dirty="0" smtClean="0">
                <a:solidFill>
                  <a:srgbClr val="FF0000"/>
                </a:solidFill>
              </a:rPr>
              <a:t>Juan 15:22</a:t>
            </a:r>
            <a:r>
              <a:rPr lang="es-CO" b="1" dirty="0">
                <a:solidFill>
                  <a:srgbClr val="FF0000"/>
                </a:solidFill>
              </a:rPr>
              <a:t>, </a:t>
            </a:r>
            <a:r>
              <a:rPr lang="es-CO" b="1" dirty="0" smtClean="0">
                <a:solidFill>
                  <a:srgbClr val="FF0000"/>
                </a:solidFill>
              </a:rPr>
              <a:t>24</a:t>
            </a:r>
            <a:r>
              <a:rPr lang="es-CO" b="1" dirty="0">
                <a:solidFill>
                  <a:srgbClr val="FF0000"/>
                </a:solidFill>
              </a:rPr>
              <a:t>; </a:t>
            </a:r>
            <a:r>
              <a:rPr lang="es-CO" b="1" dirty="0" smtClean="0">
                <a:solidFill>
                  <a:srgbClr val="FF0000"/>
                </a:solidFill>
              </a:rPr>
              <a:t>Juan 4:17</a:t>
            </a:r>
            <a:r>
              <a:rPr lang="es-CO" b="1" dirty="0">
                <a:solidFill>
                  <a:srgbClr val="FF0000"/>
                </a:solidFill>
              </a:rPr>
              <a:t>)</a:t>
            </a:r>
            <a:r>
              <a:rPr lang="es-CO" dirty="0"/>
              <a:t>, sino también por lo que </a:t>
            </a:r>
            <a:r>
              <a:rPr lang="es-CO" b="1" dirty="0"/>
              <a:t>podrían haber aprendido si se hubieran esforzado</a:t>
            </a:r>
            <a:r>
              <a:rPr lang="es-CO" dirty="0"/>
              <a:t> por lograr el conocimiento </a:t>
            </a:r>
            <a:r>
              <a:rPr lang="es-CO" b="1" dirty="0"/>
              <a:t>esencial</a:t>
            </a:r>
            <a:r>
              <a:rPr lang="es-CO" dirty="0"/>
              <a:t> </a:t>
            </a:r>
            <a:r>
              <a:rPr lang="es-CO" b="1" dirty="0" smtClean="0">
                <a:solidFill>
                  <a:srgbClr val="FF0000"/>
                </a:solidFill>
              </a:rPr>
              <a:t>(2Ped.3:5</a:t>
            </a:r>
            <a:r>
              <a:rPr lang="es-CO" b="1" dirty="0">
                <a:solidFill>
                  <a:srgbClr val="FF0000"/>
                </a:solidFill>
              </a:rPr>
              <a:t>). </a:t>
            </a:r>
            <a:endParaRPr lang="es-CO" b="1" dirty="0" smtClean="0">
              <a:solidFill>
                <a:srgbClr val="FF0000"/>
              </a:solidFill>
            </a:endParaRPr>
          </a:p>
          <a:p>
            <a:pPr marL="0" indent="0">
              <a:buNone/>
            </a:pPr>
            <a:r>
              <a:rPr lang="es-CO" dirty="0" smtClean="0"/>
              <a:t>Hay </a:t>
            </a:r>
            <a:r>
              <a:rPr lang="es-CO" dirty="0"/>
              <a:t>muchos que temen que una investigación más plena de la verdad revele que se les pueda pedir un cambio en su conducta, de su corazón amante al pecado; cambio que no están dispuestos hacer, y por eso voluntariamente desisten de investigar más. Dios no puede excusar esta ignorancia voluntaria. En el día final los hombres serán rechazados porque despreciaron el conocimiento esencial. </a:t>
            </a:r>
          </a:p>
          <a:p>
            <a:endParaRPr lang="es-CO" dirty="0"/>
          </a:p>
        </p:txBody>
      </p:sp>
    </p:spTree>
    <p:extLst>
      <p:ext uri="{BB962C8B-B14F-4D97-AF65-F5344CB8AC3E}">
        <p14:creationId xmlns:p14="http://schemas.microsoft.com/office/powerpoint/2010/main" val="110953941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1570186"/>
          </a:xfrm>
          <a:solidFill>
            <a:schemeClr val="accent4">
              <a:lumMod val="20000"/>
              <a:lumOff val="80000"/>
            </a:schemeClr>
          </a:solidFill>
        </p:spPr>
        <p:txBody>
          <a:bodyPr>
            <a:noAutofit/>
          </a:bodyPr>
          <a:lstStyle/>
          <a:p>
            <a:r>
              <a:rPr lang="es-CO" sz="2000" dirty="0" smtClean="0">
                <a:latin typeface="Algerian" pitchFamily="82" charset="0"/>
              </a:rPr>
              <a:t/>
            </a:r>
            <a:br>
              <a:rPr lang="es-CO" sz="2000" dirty="0" smtClean="0">
                <a:latin typeface="Algerian" pitchFamily="82" charset="0"/>
              </a:rPr>
            </a:br>
            <a:r>
              <a:rPr lang="es-CO" sz="2400" dirty="0" smtClean="0">
                <a:latin typeface="Algerian" pitchFamily="82" charset="0"/>
              </a:rPr>
              <a:t>«</a:t>
            </a:r>
            <a:r>
              <a:rPr lang="es-CO" sz="2400" dirty="0">
                <a:latin typeface="Algerian" pitchFamily="82" charset="0"/>
              </a:rPr>
              <a:t>Y esta es la vida eterna: (dijo el Señor Jesús) que te conozcan a ti, el único Dios verdadero, y a Jesucristo, a quien has enviado» (Juan 17:3</a:t>
            </a:r>
            <a:r>
              <a:rPr lang="es-CO" sz="2400" dirty="0" smtClean="0">
                <a:latin typeface="Algerian" pitchFamily="82" charset="0"/>
              </a:rPr>
              <a:t>).</a:t>
            </a:r>
            <a:endParaRPr lang="es-CO" sz="3600" dirty="0">
              <a:latin typeface="Algerian" pitchFamily="82" charset="0"/>
            </a:endParaRPr>
          </a:p>
        </p:txBody>
      </p:sp>
      <p:sp>
        <p:nvSpPr>
          <p:cNvPr id="5" name="4 Marcador de contenido"/>
          <p:cNvSpPr>
            <a:spLocks noGrp="1"/>
          </p:cNvSpPr>
          <p:nvPr>
            <p:ph idx="1"/>
          </p:nvPr>
        </p:nvSpPr>
        <p:spPr>
          <a:xfrm>
            <a:off x="457200" y="1772816"/>
            <a:ext cx="8229600" cy="1368152"/>
          </a:xfrm>
        </p:spPr>
        <p:txBody>
          <a:bodyPr>
            <a:normAutofit fontScale="77500" lnSpcReduction="20000"/>
          </a:bodyPr>
          <a:lstStyle/>
          <a:p>
            <a:pPr marL="0" indent="0">
              <a:buNone/>
            </a:pPr>
            <a:endParaRPr lang="es-CO" sz="2400" b="1" u="sng" dirty="0" smtClean="0">
              <a:solidFill>
                <a:srgbClr val="FF0000"/>
              </a:solidFill>
            </a:endParaRPr>
          </a:p>
          <a:p>
            <a:pPr marL="0" indent="0">
              <a:buNone/>
            </a:pPr>
            <a:r>
              <a:rPr lang="es-CO" sz="4000" b="1" u="sng" dirty="0">
                <a:solidFill>
                  <a:srgbClr val="FF0000"/>
                </a:solidFill>
              </a:rPr>
              <a:t>Pregunta: "¿Cuáles son los atributos de Dios? </a:t>
            </a:r>
            <a:endParaRPr lang="es-CO" sz="4000" b="1" u="sng" dirty="0" smtClean="0">
              <a:solidFill>
                <a:srgbClr val="FF0000"/>
              </a:solidFill>
            </a:endParaRPr>
          </a:p>
          <a:p>
            <a:pPr marL="0" indent="0">
              <a:buNone/>
            </a:pPr>
            <a:r>
              <a:rPr lang="es-CO" sz="4000" b="1" u="sng" dirty="0" smtClean="0">
                <a:solidFill>
                  <a:srgbClr val="FF0000"/>
                </a:solidFill>
              </a:rPr>
              <a:t>¿</a:t>
            </a:r>
            <a:r>
              <a:rPr lang="es-CO" sz="4000" b="1" u="sng" dirty="0">
                <a:solidFill>
                  <a:srgbClr val="FF0000"/>
                </a:solidFill>
              </a:rPr>
              <a:t>Cómo es Dios</a:t>
            </a:r>
            <a:r>
              <a:rPr lang="es-CO" sz="4000" b="1" u="sng" dirty="0" smtClean="0">
                <a:solidFill>
                  <a:srgbClr val="FF0000"/>
                </a:solidFill>
              </a:rPr>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080507"/>
            <a:ext cx="2703642"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558335" y="3717032"/>
            <a:ext cx="5832648" cy="3046988"/>
          </a:xfrm>
          <a:prstGeom prst="rect">
            <a:avLst/>
          </a:prstGeom>
        </p:spPr>
        <p:txBody>
          <a:bodyPr wrap="square">
            <a:spAutoFit/>
          </a:bodyPr>
          <a:lstStyle/>
          <a:p>
            <a:r>
              <a:rPr lang="es-CO" sz="2400" dirty="0"/>
              <a:t>¡La buena nueva, es que mientras tratamos de contestar esta pregunta, </a:t>
            </a:r>
            <a:r>
              <a:rPr lang="es-CO" sz="2400" dirty="0" smtClean="0"/>
              <a:t>descubrimos que </a:t>
            </a:r>
            <a:r>
              <a:rPr lang="es-CO" sz="2400" dirty="0"/>
              <a:t>hay mucho que se puede descubrir acerca de Dios! Aquellos que examinan esta explicación pueden encontrar provechoso (</a:t>
            </a:r>
            <a:r>
              <a:rPr lang="es-CO" sz="2400" b="1" dirty="0"/>
              <a:t>1</a:t>
            </a:r>
            <a:r>
              <a:rPr lang="es-CO" sz="2400" dirty="0"/>
              <a:t>), leerla completamente; (</a:t>
            </a:r>
            <a:r>
              <a:rPr lang="es-CO" sz="2400" b="1" dirty="0"/>
              <a:t>2</a:t>
            </a:r>
            <a:r>
              <a:rPr lang="es-CO" sz="2400" dirty="0"/>
              <a:t>), volver y consultar pasajes seleccionados de la Escritura para una aclaración adicional. </a:t>
            </a:r>
          </a:p>
        </p:txBody>
      </p:sp>
    </p:spTree>
    <p:extLst>
      <p:ext uri="{BB962C8B-B14F-4D97-AF65-F5344CB8AC3E}">
        <p14:creationId xmlns:p14="http://schemas.microsoft.com/office/powerpoint/2010/main" val="191304901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p:spPr>
        <p:txBody>
          <a:bodyPr>
            <a:normAutofit fontScale="92500"/>
          </a:bodyPr>
          <a:lstStyle/>
          <a:p>
            <a:pPr marL="0" indent="0">
              <a:buNone/>
            </a:pPr>
            <a:r>
              <a:rPr lang="es-CO" sz="2400" dirty="0"/>
              <a:t>Las referencias de la Escritura son completamente necesarias, porque sin la autoridad de la Biblia, esta colección de palabras no serían mejores que la opinión del hombre; la cual por sí misma es a menudo incorrecta en la comprensión de </a:t>
            </a:r>
            <a:r>
              <a:rPr lang="es-CO" sz="2400" dirty="0" smtClean="0"/>
              <a:t>Dios, como dice Dios en </a:t>
            </a:r>
            <a:r>
              <a:rPr lang="es-CO" sz="2400" dirty="0">
                <a:solidFill>
                  <a:srgbClr val="FF0000"/>
                </a:solidFill>
              </a:rPr>
              <a:t>(Job 42:7</a:t>
            </a:r>
            <a:r>
              <a:rPr lang="es-CO" sz="2400" dirty="0" smtClean="0">
                <a:solidFill>
                  <a:srgbClr val="FF0000"/>
                </a:solidFill>
              </a:rPr>
              <a:t>), </a:t>
            </a:r>
            <a:r>
              <a:rPr lang="es-CO" sz="2400" dirty="0" smtClean="0"/>
              <a:t>«</a:t>
            </a:r>
            <a:r>
              <a:rPr lang="es-CO" sz="2400" b="1" u="sng" dirty="0" smtClean="0"/>
              <a:t>no habéis hablado por mi lo recto</a:t>
            </a:r>
            <a:r>
              <a:rPr lang="es-CO" sz="2400" dirty="0" smtClean="0"/>
              <a:t>».</a:t>
            </a:r>
            <a:r>
              <a:rPr lang="es-CO" sz="2400" dirty="0" smtClean="0">
                <a:solidFill>
                  <a:srgbClr val="FF0000"/>
                </a:solidFill>
              </a:rPr>
              <a:t> </a:t>
            </a:r>
          </a:p>
          <a:p>
            <a:pPr marL="0" indent="0">
              <a:buNone/>
            </a:pPr>
            <a:endParaRPr lang="es-CO" sz="2400" dirty="0" smtClean="0"/>
          </a:p>
          <a:p>
            <a:pPr marL="0" indent="0">
              <a:buNone/>
            </a:pPr>
            <a:r>
              <a:rPr lang="es-CO" sz="2400" dirty="0" smtClean="0"/>
              <a:t>¡</a:t>
            </a:r>
            <a:r>
              <a:rPr lang="es-CO" sz="2400" dirty="0"/>
              <a:t>Decir que es importante </a:t>
            </a:r>
            <a:r>
              <a:rPr lang="es-CO" sz="2400" dirty="0" smtClean="0"/>
              <a:t>por nosotros mismos tratar </a:t>
            </a:r>
            <a:r>
              <a:rPr lang="es-CO" sz="2400" dirty="0"/>
              <a:t>de entender cómo es Dios, es como una gran </a:t>
            </a:r>
            <a:r>
              <a:rPr lang="es-CO" sz="2400" dirty="0" smtClean="0"/>
              <a:t>subestimación! </a:t>
            </a:r>
            <a:r>
              <a:rPr lang="es-CO" sz="2400" dirty="0" smtClean="0">
                <a:solidFill>
                  <a:srgbClr val="FF0000"/>
                </a:solidFill>
              </a:rPr>
              <a:t>Solamente </a:t>
            </a:r>
            <a:r>
              <a:rPr lang="es-CO" sz="2400" dirty="0">
                <a:solidFill>
                  <a:srgbClr val="FF0000"/>
                </a:solidFill>
              </a:rPr>
              <a:t>lo que Dios ha escogido de Sí mismo para ser revelado, puede ser dado a conocer</a:t>
            </a:r>
            <a:r>
              <a:rPr lang="es-CO" sz="2400" dirty="0" smtClean="0">
                <a:solidFill>
                  <a:srgbClr val="FF0000"/>
                </a:solidFill>
              </a:rPr>
              <a:t>.</a:t>
            </a:r>
          </a:p>
          <a:p>
            <a:pPr marL="0" indent="0">
              <a:buNone/>
            </a:pPr>
            <a:r>
              <a:rPr lang="es-CO" sz="2400" dirty="0" smtClean="0"/>
              <a:t> </a:t>
            </a:r>
          </a:p>
          <a:p>
            <a:pPr marL="0" indent="0">
              <a:buNone/>
            </a:pPr>
            <a:r>
              <a:rPr lang="es-CO" sz="2400" dirty="0" smtClean="0"/>
              <a:t>Uno </a:t>
            </a:r>
            <a:r>
              <a:rPr lang="es-CO" sz="2400" dirty="0"/>
              <a:t>de los atributos o cualidades de Dios es que El es “luz”, queriendo decir que El mismo nos revela la información de Sí mismo </a:t>
            </a:r>
            <a:r>
              <a:rPr lang="es-CO" sz="2400" dirty="0">
                <a:solidFill>
                  <a:srgbClr val="FF0000"/>
                </a:solidFill>
              </a:rPr>
              <a:t>(Isaías 60:19, Santiago 1:17)</a:t>
            </a:r>
            <a:r>
              <a:rPr lang="es-CO" sz="2400" dirty="0"/>
              <a:t>. La realidad de que Dios ha revelado conocimiento de Sí mismo no debería ser </a:t>
            </a:r>
            <a:r>
              <a:rPr lang="es-CO" sz="2400" dirty="0" smtClean="0"/>
              <a:t>abandonada. </a:t>
            </a:r>
            <a:r>
              <a:rPr lang="es-CO" sz="2400" dirty="0" smtClean="0">
                <a:solidFill>
                  <a:srgbClr val="FF0000"/>
                </a:solidFill>
              </a:rPr>
              <a:t>La </a:t>
            </a:r>
            <a:r>
              <a:rPr lang="es-CO" sz="2400" dirty="0">
                <a:solidFill>
                  <a:srgbClr val="FF0000"/>
                </a:solidFill>
              </a:rPr>
              <a:t>creación, la Biblia, y el Verbo hecho carne (Jesucristo) van a ayudarnos a conocer cómo es Dios</a:t>
            </a:r>
            <a:r>
              <a:rPr lang="es-CO" sz="2400" dirty="0" smtClean="0">
                <a:solidFill>
                  <a:srgbClr val="FF0000"/>
                </a:solidFill>
              </a:rPr>
              <a:t>. </a:t>
            </a:r>
            <a:endParaRPr lang="es-CO" sz="2400" dirty="0">
              <a:solidFill>
                <a:srgbClr val="FF0000"/>
              </a:solidFill>
            </a:endParaRPr>
          </a:p>
          <a:p>
            <a:endParaRPr lang="es-CO" dirty="0"/>
          </a:p>
        </p:txBody>
      </p:sp>
    </p:spTree>
    <p:extLst>
      <p:ext uri="{BB962C8B-B14F-4D97-AF65-F5344CB8AC3E}">
        <p14:creationId xmlns:p14="http://schemas.microsoft.com/office/powerpoint/2010/main" val="289669932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96144"/>
          </a:xfrm>
        </p:spPr>
        <p:txBody>
          <a:bodyPr>
            <a:normAutofit/>
          </a:bodyPr>
          <a:lstStyle/>
          <a:p>
            <a:pPr marL="0" indent="0">
              <a:buNone/>
            </a:pPr>
            <a:r>
              <a:rPr lang="es-CO" sz="2400" dirty="0" smtClean="0"/>
              <a:t>Comencemos </a:t>
            </a:r>
            <a:r>
              <a:rPr lang="es-CO" sz="2400" dirty="0"/>
              <a:t>entendiendo que Dios es nuestro Creador y que </a:t>
            </a:r>
            <a:r>
              <a:rPr lang="es-CO" sz="2400" dirty="0" smtClean="0"/>
              <a:t>usted y yo usted somos </a:t>
            </a:r>
            <a:r>
              <a:rPr lang="es-CO" sz="2400" dirty="0"/>
              <a:t>una parte de Su creación </a:t>
            </a:r>
            <a:r>
              <a:rPr lang="es-CO" sz="2400" dirty="0">
                <a:solidFill>
                  <a:srgbClr val="FF0000"/>
                </a:solidFill>
              </a:rPr>
              <a:t>(Génesis 1:1, Salmos 24:1). </a:t>
            </a:r>
            <a:endParaRPr lang="es-CO" sz="2400" dirty="0" smtClean="0">
              <a:solidFill>
                <a:srgbClr val="FF0000"/>
              </a:solidFill>
            </a:endParaRPr>
          </a:p>
        </p:txBody>
      </p:sp>
      <p:sp>
        <p:nvSpPr>
          <p:cNvPr id="4" name="3 Rectángulo"/>
          <p:cNvSpPr/>
          <p:nvPr/>
        </p:nvSpPr>
        <p:spPr>
          <a:xfrm>
            <a:off x="467544" y="2136339"/>
            <a:ext cx="5184576" cy="4154984"/>
          </a:xfrm>
          <a:prstGeom prst="rect">
            <a:avLst/>
          </a:prstGeom>
        </p:spPr>
        <p:txBody>
          <a:bodyPr wrap="square">
            <a:spAutoFit/>
          </a:bodyPr>
          <a:lstStyle/>
          <a:p>
            <a:r>
              <a:rPr lang="es-CO" sz="2400" dirty="0"/>
              <a:t>Dios dijo que el hombre fue creado a Su imagen. El hombre está sobre el resto de la creación y le fue dado dominio sobre ella </a:t>
            </a:r>
            <a:r>
              <a:rPr lang="es-CO" sz="2400" dirty="0">
                <a:solidFill>
                  <a:srgbClr val="FF0000"/>
                </a:solidFill>
              </a:rPr>
              <a:t>(Génesis 1:26-28). </a:t>
            </a:r>
            <a:r>
              <a:rPr lang="es-CO" sz="2400" dirty="0"/>
              <a:t>La creación fue estropeada por la “caída”, no obstante, echa un vistazo a Sus obras </a:t>
            </a:r>
            <a:r>
              <a:rPr lang="es-CO" sz="2400" dirty="0">
                <a:solidFill>
                  <a:srgbClr val="FF0000"/>
                </a:solidFill>
              </a:rPr>
              <a:t>(Romanos 1:19-20). </a:t>
            </a:r>
            <a:r>
              <a:rPr lang="es-CO" sz="2400" dirty="0"/>
              <a:t>Al considerar la inmensidad de la creación, la complejidad, la belleza, y el orden, podemos tener una sensación de lo impresionante que es Dios.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276872"/>
            <a:ext cx="3024336" cy="1936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4509120"/>
            <a:ext cx="3024336" cy="2027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263641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a:bodyPr>
          <a:lstStyle/>
          <a:p>
            <a:r>
              <a:rPr lang="es-CO" sz="2800" b="1" dirty="0" smtClean="0">
                <a:latin typeface="Agency FB" pitchFamily="34" charset="0"/>
              </a:rPr>
              <a:t>La </a:t>
            </a:r>
            <a:r>
              <a:rPr lang="es-CO" sz="2800" b="1" dirty="0">
                <a:latin typeface="Agency FB" pitchFamily="34" charset="0"/>
              </a:rPr>
              <a:t>lectura de algunos de los nombres de Dios, puede ser de ayuda en nuestra búsqueda de cómo es Dios. Veamos los siguientes:</a:t>
            </a:r>
          </a:p>
        </p:txBody>
      </p:sp>
      <p:sp>
        <p:nvSpPr>
          <p:cNvPr id="3" name="2 Marcador de contenido"/>
          <p:cNvSpPr>
            <a:spLocks noGrp="1"/>
          </p:cNvSpPr>
          <p:nvPr>
            <p:ph idx="1"/>
          </p:nvPr>
        </p:nvSpPr>
        <p:spPr/>
        <p:txBody>
          <a:bodyPr>
            <a:normAutofit fontScale="70000" lnSpcReduction="20000"/>
          </a:bodyPr>
          <a:lstStyle/>
          <a:p>
            <a:endParaRPr lang="es-CO" dirty="0"/>
          </a:p>
          <a:p>
            <a:pPr marL="0" indent="0">
              <a:buNone/>
            </a:pPr>
            <a:r>
              <a:rPr lang="es-CO" dirty="0"/>
              <a:t>Cada uno de los </a:t>
            </a:r>
            <a:r>
              <a:rPr lang="es-CO" b="1" u="sng" dirty="0"/>
              <a:t>nombres y títulos</a:t>
            </a:r>
            <a:r>
              <a:rPr lang="es-CO" b="1" dirty="0"/>
              <a:t> </a:t>
            </a:r>
            <a:r>
              <a:rPr lang="es-CO" dirty="0"/>
              <a:t>de Dios describe un aspecto diferente de su naturaleza y carácter.</a:t>
            </a:r>
          </a:p>
          <a:p>
            <a:endParaRPr lang="es-CO" dirty="0" smtClean="0"/>
          </a:p>
          <a:p>
            <a:r>
              <a:rPr lang="es-CO" b="1" u="sng" dirty="0" smtClean="0"/>
              <a:t>Elohim</a:t>
            </a:r>
            <a:r>
              <a:rPr lang="es-CO" dirty="0" smtClean="0"/>
              <a:t> </a:t>
            </a:r>
            <a:r>
              <a:rPr lang="es-CO" dirty="0"/>
              <a:t>– El Fuerte, </a:t>
            </a:r>
            <a:r>
              <a:rPr lang="es-CO" dirty="0" smtClean="0"/>
              <a:t>Divino, Dios </a:t>
            </a:r>
            <a:r>
              <a:rPr lang="es-CO" dirty="0">
                <a:solidFill>
                  <a:srgbClr val="FF0000"/>
                </a:solidFill>
              </a:rPr>
              <a:t>(Génesis 1:1)</a:t>
            </a:r>
          </a:p>
          <a:p>
            <a:r>
              <a:rPr lang="es-CO" b="1" u="sng" dirty="0"/>
              <a:t>Adonai</a:t>
            </a:r>
            <a:r>
              <a:rPr lang="es-CO" dirty="0"/>
              <a:t> – Señor, indicando una relación Maestro - siervo </a:t>
            </a:r>
            <a:r>
              <a:rPr lang="es-CO" dirty="0">
                <a:solidFill>
                  <a:srgbClr val="FF0000"/>
                </a:solidFill>
              </a:rPr>
              <a:t>(Éxodo 4:10,13)</a:t>
            </a:r>
          </a:p>
          <a:p>
            <a:r>
              <a:rPr lang="es-CO" b="1" u="sng" dirty="0"/>
              <a:t>El Elyon</a:t>
            </a:r>
            <a:r>
              <a:rPr lang="es-CO" b="1" dirty="0"/>
              <a:t> </a:t>
            </a:r>
            <a:r>
              <a:rPr lang="es-CO" dirty="0"/>
              <a:t>– El Altísimo, El más Fuerte </a:t>
            </a:r>
            <a:r>
              <a:rPr lang="es-CO" dirty="0">
                <a:solidFill>
                  <a:srgbClr val="FF0000"/>
                </a:solidFill>
              </a:rPr>
              <a:t>(Isaías 14:20</a:t>
            </a:r>
            <a:r>
              <a:rPr lang="es-CO" dirty="0"/>
              <a:t>)</a:t>
            </a:r>
          </a:p>
          <a:p>
            <a:r>
              <a:rPr lang="es-CO" b="1" u="sng" dirty="0"/>
              <a:t>El Roi</a:t>
            </a:r>
            <a:r>
              <a:rPr lang="es-CO" dirty="0"/>
              <a:t> – El Fuerte que ve </a:t>
            </a:r>
            <a:r>
              <a:rPr lang="es-CO" dirty="0">
                <a:solidFill>
                  <a:srgbClr val="FF0000"/>
                </a:solidFill>
              </a:rPr>
              <a:t>(Génesis 16:13)</a:t>
            </a:r>
          </a:p>
          <a:p>
            <a:r>
              <a:rPr lang="es-CO" b="1" u="sng" dirty="0"/>
              <a:t>El Shaddai</a:t>
            </a:r>
            <a:r>
              <a:rPr lang="es-CO" dirty="0"/>
              <a:t> – Todopoderoso Dios </a:t>
            </a:r>
            <a:r>
              <a:rPr lang="es-CO" dirty="0">
                <a:solidFill>
                  <a:srgbClr val="FF0000"/>
                </a:solidFill>
              </a:rPr>
              <a:t>(Génesis 17:1)</a:t>
            </a:r>
          </a:p>
          <a:p>
            <a:r>
              <a:rPr lang="es-CO" b="1" u="sng" dirty="0"/>
              <a:t>El Olam</a:t>
            </a:r>
            <a:r>
              <a:rPr lang="es-CO" dirty="0"/>
              <a:t> – Dios eterno </a:t>
            </a:r>
            <a:r>
              <a:rPr lang="es-CO" dirty="0">
                <a:solidFill>
                  <a:srgbClr val="FF0000"/>
                </a:solidFill>
              </a:rPr>
              <a:t>(Isaías 40:28)</a:t>
            </a:r>
          </a:p>
          <a:p>
            <a:r>
              <a:rPr lang="es-CO" b="1" u="sng" dirty="0"/>
              <a:t>Yahvé</a:t>
            </a:r>
            <a:r>
              <a:rPr lang="es-CO" dirty="0"/>
              <a:t> – SEÑOR “Yo Soy”, lo cual significa el Dios Eterno, que existe independientemente de cualquier otro ser. </a:t>
            </a:r>
            <a:r>
              <a:rPr lang="es-CO" dirty="0">
                <a:solidFill>
                  <a:srgbClr val="FF0000"/>
                </a:solidFill>
              </a:rPr>
              <a:t>(Éxodo 3:13,14).</a:t>
            </a:r>
          </a:p>
          <a:p>
            <a:endParaRPr lang="es-CO" dirty="0">
              <a:solidFill>
                <a:srgbClr val="FF0000"/>
              </a:solidFill>
            </a:endParaRPr>
          </a:p>
        </p:txBody>
      </p:sp>
    </p:spTree>
    <p:extLst>
      <p:ext uri="{BB962C8B-B14F-4D97-AF65-F5344CB8AC3E}">
        <p14:creationId xmlns:p14="http://schemas.microsoft.com/office/powerpoint/2010/main" val="299619596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a:bodyPr>
          <a:lstStyle/>
          <a:p>
            <a:pPr marL="0" indent="0">
              <a:buNone/>
            </a:pPr>
            <a:r>
              <a:rPr lang="es-CO" sz="2400" b="1" u="sng" dirty="0"/>
              <a:t>Vamos a </a:t>
            </a:r>
            <a:r>
              <a:rPr lang="es-CO" sz="2400" b="1" u="sng" dirty="0" smtClean="0"/>
              <a:t>algunos examinar de los </a:t>
            </a:r>
            <a:r>
              <a:rPr lang="es-CO" sz="2400" b="1" u="sng" dirty="0"/>
              <a:t>atributos de Dios</a:t>
            </a:r>
            <a:r>
              <a:rPr lang="es-CO" sz="2400" dirty="0"/>
              <a:t>. </a:t>
            </a:r>
            <a:endParaRPr lang="es-CO" sz="2400" dirty="0" smtClean="0"/>
          </a:p>
          <a:p>
            <a:pPr marL="0" indent="0">
              <a:buNone/>
            </a:pPr>
            <a:r>
              <a:rPr lang="es-CO" sz="2400" b="1" u="sng" dirty="0" smtClean="0"/>
              <a:t>Dios </a:t>
            </a:r>
            <a:r>
              <a:rPr lang="es-CO" sz="2400" b="1" u="sng" dirty="0"/>
              <a:t>es eterno</a:t>
            </a:r>
            <a:r>
              <a:rPr lang="es-CO" sz="2400" dirty="0"/>
              <a:t>, lo cual significa que no tuvo principio y que Su existencia nunca va a terminar</a:t>
            </a:r>
            <a:r>
              <a:rPr lang="es-CO" sz="2400" dirty="0" smtClean="0"/>
              <a:t>. </a:t>
            </a:r>
            <a:r>
              <a:rPr lang="es-CO" sz="2400" dirty="0" smtClean="0">
                <a:solidFill>
                  <a:srgbClr val="FF0000"/>
                </a:solidFill>
              </a:rPr>
              <a:t>(1Tim.1:17; Sal.45:6). </a:t>
            </a:r>
          </a:p>
          <a:p>
            <a:pPr marL="0" indent="0">
              <a:buNone/>
            </a:pPr>
            <a:r>
              <a:rPr lang="es-CO" sz="2400" b="1" u="sng" dirty="0" smtClean="0"/>
              <a:t>Dios es </a:t>
            </a:r>
            <a:r>
              <a:rPr lang="es-CO" sz="2400" b="1" u="sng" dirty="0"/>
              <a:t>inmortal</a:t>
            </a:r>
            <a:r>
              <a:rPr lang="es-CO" sz="2400" dirty="0"/>
              <a:t>, infinito </a:t>
            </a:r>
            <a:r>
              <a:rPr lang="es-CO" sz="2400" dirty="0">
                <a:solidFill>
                  <a:srgbClr val="FF0000"/>
                </a:solidFill>
              </a:rPr>
              <a:t>(Deuteronomio 33:27; Salmos 90:2; </a:t>
            </a:r>
            <a:r>
              <a:rPr lang="es-CO" sz="2400" dirty="0" smtClean="0">
                <a:solidFill>
                  <a:srgbClr val="FF0000"/>
                </a:solidFill>
              </a:rPr>
              <a:t>1Timoteo 1:17;Heb.13:8)</a:t>
            </a:r>
            <a:r>
              <a:rPr lang="es-CO" sz="2400" dirty="0" smtClean="0"/>
              <a:t>. </a:t>
            </a:r>
          </a:p>
          <a:p>
            <a:pPr marL="0" indent="0">
              <a:buNone/>
            </a:pPr>
            <a:r>
              <a:rPr lang="es-CO" sz="2400" b="1" u="sng" dirty="0" smtClean="0"/>
              <a:t>Dios </a:t>
            </a:r>
            <a:r>
              <a:rPr lang="es-CO" sz="2400" b="1" u="sng" dirty="0"/>
              <a:t>es inmutable</a:t>
            </a:r>
            <a:r>
              <a:rPr lang="es-CO" sz="2400" dirty="0"/>
              <a:t>, lo cual significa, que es inalterable; es decir que Dios es absolutamente digno de confianza y fidedigno </a:t>
            </a:r>
            <a:r>
              <a:rPr lang="es-CO" sz="2400" dirty="0">
                <a:solidFill>
                  <a:srgbClr val="FF0000"/>
                </a:solidFill>
              </a:rPr>
              <a:t>(Malaquías 3:6; Números 23:19; Salmos 102:26,27). </a:t>
            </a:r>
            <a:endParaRPr lang="es-CO" sz="2400" dirty="0" smtClean="0">
              <a:solidFill>
                <a:srgbClr val="FF0000"/>
              </a:solidFill>
            </a:endParaRPr>
          </a:p>
          <a:p>
            <a:pPr marL="0" indent="0">
              <a:buNone/>
            </a:pPr>
            <a:r>
              <a:rPr lang="es-CO" sz="2400" b="1" u="sng" dirty="0" smtClean="0"/>
              <a:t>Dios </a:t>
            </a:r>
            <a:r>
              <a:rPr lang="es-CO" sz="2400" b="1" u="sng" dirty="0"/>
              <a:t>es incomparable</a:t>
            </a:r>
            <a:r>
              <a:rPr lang="es-CO" sz="2400" dirty="0"/>
              <a:t>, lo cual significa que no hay nadie como Él en obras o existencia; es inigualable y perfecto </a:t>
            </a:r>
            <a:r>
              <a:rPr lang="es-CO" sz="2400" dirty="0">
                <a:solidFill>
                  <a:srgbClr val="FF0000"/>
                </a:solidFill>
              </a:rPr>
              <a:t>(</a:t>
            </a:r>
            <a:r>
              <a:rPr lang="es-CO" sz="2400" dirty="0" smtClean="0">
                <a:solidFill>
                  <a:srgbClr val="FF0000"/>
                </a:solidFill>
              </a:rPr>
              <a:t>2 </a:t>
            </a:r>
            <a:r>
              <a:rPr lang="es-CO" sz="2400" dirty="0">
                <a:solidFill>
                  <a:srgbClr val="FF0000"/>
                </a:solidFill>
              </a:rPr>
              <a:t>Samuel 7:22; Salmos 86:8; Isaías 40:25; Mateo 5:48). </a:t>
            </a:r>
            <a:endParaRPr lang="es-CO" sz="2400" dirty="0" smtClean="0">
              <a:solidFill>
                <a:srgbClr val="FF0000"/>
              </a:solidFill>
            </a:endParaRPr>
          </a:p>
          <a:p>
            <a:pPr marL="0" indent="0">
              <a:buNone/>
            </a:pPr>
            <a:r>
              <a:rPr lang="es-CO" sz="2400" b="1" u="sng" dirty="0" smtClean="0"/>
              <a:t>Dios </a:t>
            </a:r>
            <a:r>
              <a:rPr lang="es-CO" sz="2400" b="1" u="sng" dirty="0"/>
              <a:t>es inescrutable</a:t>
            </a:r>
            <a:r>
              <a:rPr lang="es-CO" sz="2400" dirty="0"/>
              <a:t>, lo cual significa que no tiene límite, no se lo puede llegar a conocer por completo, es insondable </a:t>
            </a:r>
            <a:r>
              <a:rPr lang="es-CO" sz="2400" dirty="0">
                <a:solidFill>
                  <a:srgbClr val="FF0000"/>
                </a:solidFill>
              </a:rPr>
              <a:t>(Isaías 40:28; Salmos 145:3; Romanos 11:33,34).</a:t>
            </a:r>
          </a:p>
        </p:txBody>
      </p:sp>
    </p:spTree>
    <p:extLst>
      <p:ext uri="{BB962C8B-B14F-4D97-AF65-F5344CB8AC3E}">
        <p14:creationId xmlns:p14="http://schemas.microsoft.com/office/powerpoint/2010/main" val="314189177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buNone/>
            </a:pPr>
            <a:endParaRPr lang="es-CO" sz="2400" b="1" u="sng" dirty="0" smtClean="0"/>
          </a:p>
          <a:p>
            <a:pPr marL="0" indent="0">
              <a:buNone/>
            </a:pPr>
            <a:r>
              <a:rPr lang="es-CO" sz="2400" b="1" u="sng" dirty="0" smtClean="0"/>
              <a:t>Dios </a:t>
            </a:r>
            <a:r>
              <a:rPr lang="es-CO" sz="2400" b="1" u="sng" dirty="0"/>
              <a:t>es </a:t>
            </a:r>
            <a:r>
              <a:rPr lang="es-CO" sz="2400" b="1" u="sng" dirty="0" smtClean="0"/>
              <a:t>imparcial</a:t>
            </a:r>
            <a:r>
              <a:rPr lang="es-CO" sz="2400" dirty="0"/>
              <a:t>.</a:t>
            </a:r>
            <a:r>
              <a:rPr lang="es-CO" sz="2400" dirty="0" smtClean="0"/>
              <a:t> </a:t>
            </a:r>
            <a:r>
              <a:rPr lang="es-CO" sz="2400" dirty="0"/>
              <a:t>L</a:t>
            </a:r>
            <a:r>
              <a:rPr lang="es-CO" sz="2400" dirty="0" smtClean="0"/>
              <a:t>o </a:t>
            </a:r>
            <a:r>
              <a:rPr lang="es-CO" sz="2400" dirty="0"/>
              <a:t>cual significa que no hace distinción de personas en el sentido de mostrar favoritismo </a:t>
            </a:r>
            <a:r>
              <a:rPr lang="es-CO" sz="2400" dirty="0">
                <a:solidFill>
                  <a:srgbClr val="FF0000"/>
                </a:solidFill>
              </a:rPr>
              <a:t>(Deuteronomio 32:4; Salmos 18:30). </a:t>
            </a:r>
            <a:endParaRPr lang="es-CO" sz="2400" dirty="0" smtClean="0">
              <a:solidFill>
                <a:srgbClr val="FF0000"/>
              </a:solidFill>
            </a:endParaRPr>
          </a:p>
          <a:p>
            <a:pPr marL="0" indent="0">
              <a:buNone/>
            </a:pPr>
            <a:r>
              <a:rPr lang="es-CO" sz="2400" b="1" u="sng" dirty="0" smtClean="0"/>
              <a:t>Dios </a:t>
            </a:r>
            <a:r>
              <a:rPr lang="es-CO" sz="2400" b="1" u="sng" dirty="0"/>
              <a:t>es </a:t>
            </a:r>
            <a:r>
              <a:rPr lang="es-CO" sz="2400" b="1" u="sng" dirty="0" smtClean="0"/>
              <a:t>omnipotente</a:t>
            </a:r>
            <a:r>
              <a:rPr lang="es-CO" sz="2400" dirty="0"/>
              <a:t>.</a:t>
            </a:r>
            <a:r>
              <a:rPr lang="es-CO" sz="2400" dirty="0" smtClean="0"/>
              <a:t> </a:t>
            </a:r>
            <a:r>
              <a:rPr lang="es-CO" sz="2400" dirty="0"/>
              <a:t>L</a:t>
            </a:r>
            <a:r>
              <a:rPr lang="es-CO" sz="2400" dirty="0" smtClean="0"/>
              <a:t>o </a:t>
            </a:r>
            <a:r>
              <a:rPr lang="es-CO" sz="2400" dirty="0"/>
              <a:t>cual significa que es todopoderoso; El puede hacer todo lo que le agrada, pero Sus acciones siempre estarán de acuerdo con el </a:t>
            </a:r>
            <a:r>
              <a:rPr lang="es-CO" sz="2400" dirty="0" smtClean="0"/>
              <a:t>resto de </a:t>
            </a:r>
            <a:r>
              <a:rPr lang="es-CO" sz="2400" dirty="0"/>
              <a:t>Su carácter </a:t>
            </a:r>
            <a:r>
              <a:rPr lang="es-CO" sz="2400" dirty="0">
                <a:solidFill>
                  <a:srgbClr val="FF0000"/>
                </a:solidFill>
              </a:rPr>
              <a:t>(Apocalipsis 19:6, Jeremías 32:17,27). </a:t>
            </a:r>
            <a:endParaRPr lang="es-CO" sz="2400" dirty="0" smtClean="0">
              <a:solidFill>
                <a:srgbClr val="FF0000"/>
              </a:solidFill>
            </a:endParaRPr>
          </a:p>
          <a:p>
            <a:pPr marL="0" indent="0">
              <a:buNone/>
            </a:pPr>
            <a:r>
              <a:rPr lang="es-CO" sz="2400" b="1" u="sng" dirty="0" smtClean="0"/>
              <a:t>Dios </a:t>
            </a:r>
            <a:r>
              <a:rPr lang="es-CO" sz="2400" b="1" u="sng" dirty="0"/>
              <a:t>es </a:t>
            </a:r>
            <a:r>
              <a:rPr lang="es-CO" sz="2400" b="1" u="sng" dirty="0" smtClean="0"/>
              <a:t>omnipresente</a:t>
            </a:r>
            <a:r>
              <a:rPr lang="es-CO" sz="2400" dirty="0"/>
              <a:t>.</a:t>
            </a:r>
            <a:r>
              <a:rPr lang="es-CO" sz="2400" dirty="0" smtClean="0"/>
              <a:t> </a:t>
            </a:r>
            <a:r>
              <a:rPr lang="es-CO" sz="2400" dirty="0"/>
              <a:t>L</a:t>
            </a:r>
            <a:r>
              <a:rPr lang="es-CO" sz="2400" dirty="0" smtClean="0"/>
              <a:t>o </a:t>
            </a:r>
            <a:r>
              <a:rPr lang="es-CO" sz="2400" dirty="0"/>
              <a:t>cual significa que siempre está presente, en todas partes </a:t>
            </a:r>
            <a:r>
              <a:rPr lang="es-CO" sz="2400" dirty="0">
                <a:solidFill>
                  <a:srgbClr val="FF0000"/>
                </a:solidFill>
              </a:rPr>
              <a:t>(Salmos 139:7-13; Jeremías 23:23). </a:t>
            </a:r>
            <a:endParaRPr lang="es-CO" sz="2400" dirty="0" smtClean="0">
              <a:solidFill>
                <a:srgbClr val="FF0000"/>
              </a:solidFill>
            </a:endParaRPr>
          </a:p>
          <a:p>
            <a:pPr marL="0" indent="0">
              <a:buNone/>
            </a:pPr>
            <a:r>
              <a:rPr lang="es-CO" sz="2400" b="1" u="sng" dirty="0" smtClean="0"/>
              <a:t>Dios </a:t>
            </a:r>
            <a:r>
              <a:rPr lang="es-CO" sz="2400" b="1" u="sng" dirty="0"/>
              <a:t>es </a:t>
            </a:r>
            <a:r>
              <a:rPr lang="es-CO" sz="2400" b="1" u="sng" dirty="0" smtClean="0"/>
              <a:t>omnisciente</a:t>
            </a:r>
            <a:r>
              <a:rPr lang="es-CO" sz="2400" dirty="0" smtClean="0"/>
              <a:t>. </a:t>
            </a:r>
            <a:r>
              <a:rPr lang="es-CO" sz="2400" dirty="0"/>
              <a:t>L</a:t>
            </a:r>
            <a:r>
              <a:rPr lang="es-CO" sz="2400" dirty="0" smtClean="0"/>
              <a:t>o </a:t>
            </a:r>
            <a:r>
              <a:rPr lang="es-CO" sz="2400" dirty="0"/>
              <a:t>cual significa que conoce el pasado, presente y futuro, aún lo que estamos pensando en cualquier momento; puesto que conoce todo, Su justicia siempre será administrada imparcialmente </a:t>
            </a:r>
            <a:r>
              <a:rPr lang="es-CO" sz="2400" dirty="0">
                <a:solidFill>
                  <a:srgbClr val="FF0000"/>
                </a:solidFill>
              </a:rPr>
              <a:t>(Salmos 139:1-5; Proverbios 5:21).</a:t>
            </a:r>
          </a:p>
        </p:txBody>
      </p:sp>
    </p:spTree>
    <p:extLst>
      <p:ext uri="{BB962C8B-B14F-4D97-AF65-F5344CB8AC3E}">
        <p14:creationId xmlns:p14="http://schemas.microsoft.com/office/powerpoint/2010/main" val="403559961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buNone/>
            </a:pPr>
            <a:r>
              <a:rPr lang="es-CO" sz="2400" b="1" u="sng" dirty="0" smtClean="0"/>
              <a:t>Dios </a:t>
            </a:r>
            <a:r>
              <a:rPr lang="es-CO" sz="2400" b="1" u="sng" dirty="0"/>
              <a:t>es </a:t>
            </a:r>
            <a:r>
              <a:rPr lang="es-CO" sz="2400" b="1" u="sng" dirty="0" smtClean="0"/>
              <a:t>uno</a:t>
            </a:r>
            <a:r>
              <a:rPr lang="es-CO" sz="2400" dirty="0" smtClean="0"/>
              <a:t>. </a:t>
            </a:r>
            <a:r>
              <a:rPr lang="es-CO" sz="2400" dirty="0"/>
              <a:t>L</a:t>
            </a:r>
            <a:r>
              <a:rPr lang="es-CO" sz="2400" dirty="0" smtClean="0"/>
              <a:t>o </a:t>
            </a:r>
            <a:r>
              <a:rPr lang="es-CO" sz="2400" dirty="0"/>
              <a:t>cual significa que no solamente no hay otro, sino que también es el único en poder cubrir las necesidades más profundas y anhelos de nuestros corazones, y sólo El es digno de nuestra adoración y devoción </a:t>
            </a:r>
            <a:r>
              <a:rPr lang="es-CO" sz="2400" dirty="0">
                <a:solidFill>
                  <a:srgbClr val="FF0000"/>
                </a:solidFill>
              </a:rPr>
              <a:t>(Deuteronomio 6:4). </a:t>
            </a:r>
            <a:endParaRPr lang="es-CO" sz="2400" dirty="0" smtClean="0">
              <a:solidFill>
                <a:srgbClr val="FF0000"/>
              </a:solidFill>
            </a:endParaRPr>
          </a:p>
          <a:p>
            <a:pPr marL="0" indent="0">
              <a:buNone/>
            </a:pPr>
            <a:r>
              <a:rPr lang="es-CO" sz="2400" b="1" u="sng" dirty="0" smtClean="0"/>
              <a:t>Dios </a:t>
            </a:r>
            <a:r>
              <a:rPr lang="es-CO" sz="2400" b="1" u="sng" dirty="0"/>
              <a:t>es </a:t>
            </a:r>
            <a:r>
              <a:rPr lang="es-CO" sz="2400" b="1" u="sng" dirty="0" smtClean="0"/>
              <a:t>justo</a:t>
            </a:r>
            <a:r>
              <a:rPr lang="es-CO" sz="2400" dirty="0" smtClean="0"/>
              <a:t>. </a:t>
            </a:r>
            <a:r>
              <a:rPr lang="es-CO" sz="2400" dirty="0"/>
              <a:t>L</a:t>
            </a:r>
            <a:r>
              <a:rPr lang="es-CO" sz="2400" dirty="0" smtClean="0"/>
              <a:t>o </a:t>
            </a:r>
            <a:r>
              <a:rPr lang="es-CO" sz="2400" dirty="0"/>
              <a:t>cual significa que no puede y no va a pasar por alto la maldad; es debido a Su rectitud y justicia, que Jesús tuvo que experimentar el juicio de Dios. Nuestros pecados fueron puestos sobre El para que de esta manera fuéramos perdonados </a:t>
            </a:r>
            <a:r>
              <a:rPr lang="es-CO" sz="2400" dirty="0">
                <a:solidFill>
                  <a:srgbClr val="FF0000"/>
                </a:solidFill>
              </a:rPr>
              <a:t>(Éxodo 9:27; Mateo 27:45-46; Romanos 3:21-26</a:t>
            </a:r>
            <a:r>
              <a:rPr lang="es-CO" sz="2400" dirty="0" smtClean="0">
                <a:solidFill>
                  <a:srgbClr val="FF0000"/>
                </a:solidFill>
              </a:rPr>
              <a:t>).</a:t>
            </a:r>
          </a:p>
          <a:p>
            <a:pPr marL="0" indent="0">
              <a:buNone/>
            </a:pPr>
            <a:r>
              <a:rPr lang="es-CO" sz="2400" b="1" u="sng" dirty="0"/>
              <a:t>Dios es soberano</a:t>
            </a:r>
            <a:r>
              <a:rPr lang="es-CO" sz="2400" dirty="0"/>
              <a:t>. Lo cual significa que es supremo; toda Su creación junta, a sabiendas o ignorando, no puede impedir Sus propósitos </a:t>
            </a:r>
            <a:r>
              <a:rPr lang="es-CO" sz="2400" dirty="0">
                <a:solidFill>
                  <a:srgbClr val="FF0000"/>
                </a:solidFill>
              </a:rPr>
              <a:t>(Salmos 93:1; 95:3; Jeremías 23:20). </a:t>
            </a:r>
          </a:p>
          <a:p>
            <a:pPr marL="0" indent="0">
              <a:buNone/>
            </a:pPr>
            <a:r>
              <a:rPr lang="es-CO" sz="2400" b="1" u="sng" dirty="0"/>
              <a:t>Dios es espíritu</a:t>
            </a:r>
            <a:r>
              <a:rPr lang="es-CO" sz="2400" dirty="0"/>
              <a:t>. Lo cual significa que es invisible </a:t>
            </a:r>
            <a:r>
              <a:rPr lang="es-CO" sz="2400" dirty="0">
                <a:solidFill>
                  <a:srgbClr val="FF0000"/>
                </a:solidFill>
              </a:rPr>
              <a:t>(Juan 1:18; 4:24). </a:t>
            </a:r>
          </a:p>
          <a:p>
            <a:pPr marL="0" indent="0">
              <a:buNone/>
            </a:pPr>
            <a:endParaRPr lang="es-CO" sz="2400" dirty="0">
              <a:solidFill>
                <a:srgbClr val="FF0000"/>
              </a:solidFill>
            </a:endParaRPr>
          </a:p>
        </p:txBody>
      </p:sp>
    </p:spTree>
    <p:extLst>
      <p:ext uri="{BB962C8B-B14F-4D97-AF65-F5344CB8AC3E}">
        <p14:creationId xmlns:p14="http://schemas.microsoft.com/office/powerpoint/2010/main" val="44996862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5"/>
            <a:ext cx="4752528" cy="3456384"/>
          </a:xfrm>
        </p:spPr>
        <p:txBody>
          <a:bodyPr>
            <a:noAutofit/>
          </a:bodyPr>
          <a:lstStyle/>
          <a:p>
            <a:pPr marL="0" indent="0">
              <a:buNone/>
            </a:pPr>
            <a:r>
              <a:rPr lang="es-CO" sz="2400" b="1" u="sng" dirty="0" smtClean="0"/>
              <a:t>Es </a:t>
            </a:r>
            <a:r>
              <a:rPr lang="es-CO" sz="2400" b="1" u="sng" dirty="0" smtClean="0"/>
              <a:t>un Dios Triuno</a:t>
            </a:r>
            <a:r>
              <a:rPr lang="es-CO" sz="2400" dirty="0"/>
              <a:t>.</a:t>
            </a:r>
            <a:r>
              <a:rPr lang="es-CO" sz="2400" dirty="0" smtClean="0"/>
              <a:t> </a:t>
            </a:r>
            <a:r>
              <a:rPr lang="es-CO" sz="2400" dirty="0"/>
              <a:t>L</a:t>
            </a:r>
            <a:r>
              <a:rPr lang="es-CO" sz="2400" dirty="0" smtClean="0"/>
              <a:t>o </a:t>
            </a:r>
            <a:r>
              <a:rPr lang="es-CO" sz="2400" dirty="0"/>
              <a:t>cual significa que </a:t>
            </a:r>
            <a:r>
              <a:rPr lang="es-CO" sz="2400" dirty="0" smtClean="0"/>
              <a:t>es un Dios manifestado en tres personas, Padre, Hijo y Espíritu Santo, tienen el mismo propósito, la misma mente y el mismo carácter, </a:t>
            </a:r>
            <a:r>
              <a:rPr lang="es-CO" sz="2400" dirty="0"/>
              <a:t>por </a:t>
            </a:r>
            <a:r>
              <a:rPr lang="es-CO" sz="2400" dirty="0" smtClean="0"/>
              <a:t>igual, pero diferentes en Persona. Note </a:t>
            </a:r>
            <a:r>
              <a:rPr lang="es-CO" sz="2400" dirty="0"/>
              <a:t>que en el primer pasaje citado de la Escritura, “nombre” es singular aún cuando se refiere a tres Personas distintas – “Padre, Hijo, Espíritu Santo” </a:t>
            </a:r>
            <a:r>
              <a:rPr lang="es-CO" sz="2400" dirty="0">
                <a:solidFill>
                  <a:srgbClr val="FF0000"/>
                </a:solidFill>
              </a:rPr>
              <a:t>(Mateo 28:19; Marcos 1:9-11). </a:t>
            </a:r>
            <a:endParaRPr lang="es-CO" sz="2400" dirty="0" smtClean="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88640"/>
            <a:ext cx="3969221"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043608" y="5011341"/>
            <a:ext cx="6624736" cy="1846659"/>
          </a:xfrm>
          <a:prstGeom prst="rect">
            <a:avLst/>
          </a:prstGeom>
        </p:spPr>
        <p:txBody>
          <a:bodyPr wrap="square">
            <a:spAutoFit/>
          </a:bodyPr>
          <a:lstStyle/>
          <a:p>
            <a:r>
              <a:rPr lang="es-CO" sz="2400" b="1" u="sng" dirty="0"/>
              <a:t>Dios es verdad</a:t>
            </a:r>
            <a:r>
              <a:rPr lang="es-CO" sz="2400" dirty="0"/>
              <a:t>. Lo cual significa que está de acuerdo con todo lo que es, El va a permanecer incorruptible y no puede mentir </a:t>
            </a:r>
            <a:r>
              <a:rPr lang="es-CO" sz="2400" b="1" dirty="0">
                <a:solidFill>
                  <a:srgbClr val="FF0000"/>
                </a:solidFill>
              </a:rPr>
              <a:t>(Num.23:19; Salmos 117:2; 1 Samuel 15:29; Juan 14:2).</a:t>
            </a:r>
          </a:p>
          <a:p>
            <a:endParaRPr lang="es-CO" b="1" dirty="0">
              <a:solidFill>
                <a:srgbClr val="FF0000"/>
              </a:solidFill>
            </a:endParaRPr>
          </a:p>
        </p:txBody>
      </p:sp>
      <p:sp>
        <p:nvSpPr>
          <p:cNvPr id="4" name="3 Flecha derecha"/>
          <p:cNvSpPr/>
          <p:nvPr/>
        </p:nvSpPr>
        <p:spPr>
          <a:xfrm rot="17879881">
            <a:off x="5185339" y="1599525"/>
            <a:ext cx="202323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400" b="1" dirty="0" smtClean="0"/>
              <a:t>El Hijo no es el Padre</a:t>
            </a:r>
            <a:endParaRPr lang="es-CO" sz="1400" b="1" dirty="0"/>
          </a:p>
        </p:txBody>
      </p:sp>
      <p:sp>
        <p:nvSpPr>
          <p:cNvPr id="7" name="6 Flecha derecha"/>
          <p:cNvSpPr/>
          <p:nvPr/>
        </p:nvSpPr>
        <p:spPr>
          <a:xfrm rot="3407458">
            <a:off x="6951115" y="1593091"/>
            <a:ext cx="2022611" cy="5159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400" b="1" dirty="0" smtClean="0"/>
              <a:t>El Padre no es el E. S.</a:t>
            </a:r>
            <a:endParaRPr lang="es-CO" sz="1400" b="1" dirty="0"/>
          </a:p>
        </p:txBody>
      </p:sp>
      <p:sp>
        <p:nvSpPr>
          <p:cNvPr id="8" name="7 Flecha izquierda"/>
          <p:cNvSpPr/>
          <p:nvPr/>
        </p:nvSpPr>
        <p:spPr>
          <a:xfrm>
            <a:off x="7192683" y="3717032"/>
            <a:ext cx="45719" cy="4571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9" name="8 Flecha izquierda"/>
          <p:cNvSpPr/>
          <p:nvPr/>
        </p:nvSpPr>
        <p:spPr>
          <a:xfrm>
            <a:off x="6196955" y="3469161"/>
            <a:ext cx="1765465"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400" b="1" dirty="0" smtClean="0"/>
              <a:t>El E. S. no es el Hijo</a:t>
            </a:r>
            <a:endParaRPr lang="es-CO" sz="1400" b="1" dirty="0"/>
          </a:p>
        </p:txBody>
      </p:sp>
      <p:sp>
        <p:nvSpPr>
          <p:cNvPr id="12" name="11 Rectángulo redondeado"/>
          <p:cNvSpPr/>
          <p:nvPr/>
        </p:nvSpPr>
        <p:spPr>
          <a:xfrm>
            <a:off x="6603466" y="1700809"/>
            <a:ext cx="914400" cy="11480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400" b="1" dirty="0" smtClean="0"/>
              <a:t>Los tres son Dios, Familia. </a:t>
            </a:r>
            <a:endParaRPr lang="es-CO" sz="1400" b="1" dirty="0"/>
          </a:p>
        </p:txBody>
      </p:sp>
    </p:spTree>
    <p:extLst>
      <p:ext uri="{BB962C8B-B14F-4D97-AF65-F5344CB8AC3E}">
        <p14:creationId xmlns:p14="http://schemas.microsoft.com/office/powerpoint/2010/main" val="66132062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p:spPr>
        <p:txBody>
          <a:bodyPr>
            <a:normAutofit/>
          </a:bodyPr>
          <a:lstStyle/>
          <a:p>
            <a:pPr marL="0" indent="0">
              <a:buNone/>
            </a:pPr>
            <a:r>
              <a:rPr lang="es-CO" sz="2400" b="1" u="sng" dirty="0"/>
              <a:t>Dios es </a:t>
            </a:r>
            <a:r>
              <a:rPr lang="es-CO" sz="2400" b="1" u="sng" dirty="0" smtClean="0"/>
              <a:t>santo</a:t>
            </a:r>
            <a:r>
              <a:rPr lang="es-CO" sz="2400" dirty="0" smtClean="0"/>
              <a:t>. </a:t>
            </a:r>
            <a:r>
              <a:rPr lang="es-CO" sz="2400" dirty="0"/>
              <a:t>L</a:t>
            </a:r>
            <a:r>
              <a:rPr lang="es-CO" sz="2400" dirty="0" smtClean="0"/>
              <a:t>o </a:t>
            </a:r>
            <a:r>
              <a:rPr lang="es-CO" sz="2400" dirty="0"/>
              <a:t>cual significa que está separado de toda corrupción moral y es hostil a ella. Dios ve todo el mal y esto lo enfada; el fuego usualmente es mencionado en la Escritura junto con la santidad. </a:t>
            </a:r>
            <a:r>
              <a:rPr lang="es-CO" sz="2400" dirty="0" smtClean="0">
                <a:solidFill>
                  <a:srgbClr val="FF0000"/>
                </a:solidFill>
              </a:rPr>
              <a:t>(Lev.11:44,45).</a:t>
            </a:r>
          </a:p>
          <a:p>
            <a:pPr marL="0" indent="0">
              <a:buNone/>
            </a:pPr>
            <a:r>
              <a:rPr lang="es-CO" sz="2400" b="1" u="sng" dirty="0" smtClean="0"/>
              <a:t>Dios </a:t>
            </a:r>
            <a:r>
              <a:rPr lang="es-CO" sz="2400" b="1" u="sng" dirty="0"/>
              <a:t>es referido como un fuego </a:t>
            </a:r>
            <a:r>
              <a:rPr lang="es-CO" sz="2400" b="1" u="sng" dirty="0" smtClean="0"/>
              <a:t>consumidor</a:t>
            </a:r>
            <a:r>
              <a:rPr lang="es-CO" sz="2400" b="1" dirty="0" smtClean="0"/>
              <a:t>. </a:t>
            </a:r>
            <a:r>
              <a:rPr lang="es-CO" sz="2400" dirty="0" smtClean="0">
                <a:solidFill>
                  <a:srgbClr val="FF0000"/>
                </a:solidFill>
              </a:rPr>
              <a:t>(Isaías </a:t>
            </a:r>
            <a:r>
              <a:rPr lang="es-CO" sz="2400" dirty="0">
                <a:solidFill>
                  <a:srgbClr val="FF0000"/>
                </a:solidFill>
              </a:rPr>
              <a:t>6:3; Habacuc 1:13; Éxodo 3:2, 4, 5; Hebreos 12:29). </a:t>
            </a:r>
            <a:endParaRPr lang="es-CO" sz="2400" dirty="0" smtClean="0">
              <a:solidFill>
                <a:srgbClr val="FF0000"/>
              </a:solidFill>
            </a:endParaRPr>
          </a:p>
          <a:p>
            <a:pPr marL="0" indent="0">
              <a:buNone/>
            </a:pPr>
            <a:r>
              <a:rPr lang="es-CO" sz="2400" b="1" u="sng" dirty="0" smtClean="0"/>
              <a:t>Dios </a:t>
            </a:r>
            <a:r>
              <a:rPr lang="es-CO" sz="2400" b="1" u="sng" dirty="0"/>
              <a:t>es </a:t>
            </a:r>
            <a:r>
              <a:rPr lang="es-CO" sz="2400" b="1" u="sng" dirty="0" smtClean="0"/>
              <a:t>afable.</a:t>
            </a:r>
            <a:r>
              <a:rPr lang="es-CO" sz="2400" dirty="0" smtClean="0"/>
              <a:t> </a:t>
            </a:r>
            <a:r>
              <a:rPr lang="es-CO" sz="2400" dirty="0"/>
              <a:t>E</a:t>
            </a:r>
            <a:r>
              <a:rPr lang="es-CO" sz="2400" dirty="0" smtClean="0"/>
              <a:t>sto incluye </a:t>
            </a:r>
            <a:r>
              <a:rPr lang="es-CO" sz="2400" dirty="0"/>
              <a:t>Su bondad, benevolencia, misericordia y amor – las cuales son palabras que dan tintes de significado a Su bondad. </a:t>
            </a:r>
            <a:r>
              <a:rPr lang="es-CO" sz="2400" dirty="0">
                <a:latin typeface="Agency FB" pitchFamily="34" charset="0"/>
              </a:rPr>
              <a:t>Si no fuera por la gracia de Dios, parecería que el resto de Sus atributos nos excluirían de Él</a:t>
            </a:r>
            <a:r>
              <a:rPr lang="es-CO" sz="2400" dirty="0"/>
              <a:t>. Afortunadamente este no es </a:t>
            </a:r>
            <a:r>
              <a:rPr lang="es-CO" sz="2400" dirty="0" smtClean="0"/>
              <a:t>el caso, </a:t>
            </a:r>
            <a:r>
              <a:rPr lang="es-CO" sz="2400" dirty="0"/>
              <a:t>porque El desea </a:t>
            </a:r>
            <a:r>
              <a:rPr lang="es-CO" sz="2400" dirty="0" smtClean="0"/>
              <a:t>tenernos </a:t>
            </a:r>
            <a:r>
              <a:rPr lang="es-CO" sz="2400" dirty="0"/>
              <a:t>a cada uno </a:t>
            </a:r>
            <a:r>
              <a:rPr lang="es-CO" sz="2400" dirty="0" smtClean="0"/>
              <a:t>cerca de si, por eso nos escucha y nos acepta. </a:t>
            </a:r>
            <a:r>
              <a:rPr lang="es-CO" sz="2400" dirty="0">
                <a:solidFill>
                  <a:srgbClr val="FF0000"/>
                </a:solidFill>
              </a:rPr>
              <a:t>(Éxodo 22:27; Salmos 31:19; </a:t>
            </a:r>
            <a:r>
              <a:rPr lang="es-CO" sz="2400" dirty="0" smtClean="0">
                <a:solidFill>
                  <a:srgbClr val="FF0000"/>
                </a:solidFill>
              </a:rPr>
              <a:t>1 </a:t>
            </a:r>
            <a:r>
              <a:rPr lang="es-CO" sz="2400" dirty="0">
                <a:solidFill>
                  <a:srgbClr val="FF0000"/>
                </a:solidFill>
              </a:rPr>
              <a:t>Pedro 1:3; Juan 3:16, Juan </a:t>
            </a:r>
            <a:r>
              <a:rPr lang="es-CO" sz="2400" dirty="0" smtClean="0">
                <a:solidFill>
                  <a:srgbClr val="FF0000"/>
                </a:solidFill>
              </a:rPr>
              <a:t>17:3; 14:6).</a:t>
            </a:r>
            <a:endParaRPr lang="es-CO" sz="2400" dirty="0">
              <a:solidFill>
                <a:srgbClr val="FF0000"/>
              </a:solidFill>
            </a:endParaRPr>
          </a:p>
          <a:p>
            <a:endParaRPr lang="es-CO" dirty="0"/>
          </a:p>
          <a:p>
            <a:endParaRPr lang="es-CO" dirty="0"/>
          </a:p>
        </p:txBody>
      </p:sp>
    </p:spTree>
    <p:extLst>
      <p:ext uri="{BB962C8B-B14F-4D97-AF65-F5344CB8AC3E}">
        <p14:creationId xmlns:p14="http://schemas.microsoft.com/office/powerpoint/2010/main" val="118639185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10000"/>
          </a:bodyPr>
          <a:lstStyle/>
          <a:p>
            <a:pPr marL="0" indent="0">
              <a:buNone/>
            </a:pPr>
            <a:r>
              <a:rPr lang="es-CO" sz="2400" dirty="0" smtClean="0"/>
              <a:t>Lo que hemos mencionado ha </a:t>
            </a:r>
            <a:r>
              <a:rPr lang="es-CO" sz="2400" dirty="0"/>
              <a:t>sido solamente un modesto intento </a:t>
            </a:r>
            <a:r>
              <a:rPr lang="es-CO" sz="2400" dirty="0" smtClean="0"/>
              <a:t>de mostrar los atributos de Dios. Si usted siente el deseo de conocer más acerca de los innumerables atributos de Dios, por </a:t>
            </a:r>
            <a:r>
              <a:rPr lang="es-CO" sz="2400" dirty="0"/>
              <a:t>favor </a:t>
            </a:r>
            <a:r>
              <a:rPr lang="es-CO" sz="2400" dirty="0" smtClean="0"/>
              <a:t>siéntase </a:t>
            </a:r>
            <a:r>
              <a:rPr lang="es-CO" sz="2400" dirty="0"/>
              <a:t>animado a seguir buscándolo </a:t>
            </a:r>
            <a:r>
              <a:rPr lang="es-CO" sz="2400" dirty="0" smtClean="0"/>
              <a:t>como dice </a:t>
            </a:r>
            <a:r>
              <a:rPr lang="es-CO" sz="2400" dirty="0" smtClean="0">
                <a:solidFill>
                  <a:srgbClr val="FF0000"/>
                </a:solidFill>
              </a:rPr>
              <a:t>(Jeremías </a:t>
            </a:r>
            <a:r>
              <a:rPr lang="es-CO" sz="2400" dirty="0">
                <a:solidFill>
                  <a:srgbClr val="FF0000"/>
                </a:solidFill>
              </a:rPr>
              <a:t>29:13). </a:t>
            </a:r>
            <a:r>
              <a:rPr lang="es-CO" sz="2400" dirty="0" smtClean="0"/>
              <a:t>«</a:t>
            </a:r>
            <a:r>
              <a:rPr lang="es-CO" sz="2400" b="1" dirty="0" smtClean="0">
                <a:latin typeface="Agency FB" pitchFamily="34" charset="0"/>
              </a:rPr>
              <a:t>y </a:t>
            </a:r>
            <a:r>
              <a:rPr lang="es-CO" sz="2400" b="1" dirty="0">
                <a:latin typeface="Agency FB" pitchFamily="34" charset="0"/>
              </a:rPr>
              <a:t>me buscaréis y me hallaréis, porque me buscaréis de todo vuestro </a:t>
            </a:r>
            <a:r>
              <a:rPr lang="es-CO" sz="2400" b="1" dirty="0" smtClean="0">
                <a:latin typeface="Agency FB" pitchFamily="34" charset="0"/>
              </a:rPr>
              <a:t>corazón</a:t>
            </a:r>
            <a:r>
              <a:rPr lang="es-CO" sz="2400" dirty="0" smtClean="0"/>
              <a:t>».</a:t>
            </a:r>
            <a:endParaRPr lang="es-CO" sz="2400" dirty="0"/>
          </a:p>
          <a:p>
            <a:pPr marL="400050" lvl="1" indent="0">
              <a:buNone/>
            </a:pPr>
            <a:endParaRPr lang="es-CO" sz="2600" dirty="0" smtClean="0"/>
          </a:p>
          <a:p>
            <a:pPr marL="400050" lvl="1" indent="0">
              <a:buNone/>
            </a:pPr>
            <a:r>
              <a:rPr lang="es-CO" sz="2600" dirty="0" smtClean="0"/>
              <a:t>Luego este deseo de «buscar» más a Dios para conocerle, es impulsado por el Espíritu Santo, quiere decir que por su presencia en la vida de la persona no se debe quedar en un simple conocimiento de los atributos de Dios, </a:t>
            </a:r>
            <a:r>
              <a:rPr lang="es-CO" sz="2600" b="1" dirty="0" smtClean="0">
                <a:solidFill>
                  <a:srgbClr val="FF0000"/>
                </a:solidFill>
              </a:rPr>
              <a:t>(1Juan 2:3,4) </a:t>
            </a:r>
            <a:r>
              <a:rPr lang="es-CO" sz="2600" dirty="0"/>
              <a:t>dice: </a:t>
            </a:r>
            <a:r>
              <a:rPr lang="es-CO" sz="2600" dirty="0" smtClean="0"/>
              <a:t>«</a:t>
            </a:r>
            <a:r>
              <a:rPr lang="es-CO" sz="2600" b="1" dirty="0" smtClean="0">
                <a:latin typeface="Agency FB" pitchFamily="34" charset="0"/>
              </a:rPr>
              <a:t>Y </a:t>
            </a:r>
            <a:r>
              <a:rPr lang="es-CO" sz="2600" b="1" dirty="0">
                <a:latin typeface="Agency FB" pitchFamily="34" charset="0"/>
              </a:rPr>
              <a:t>en esto sabemos que nosotros le conocemos, </a:t>
            </a:r>
            <a:r>
              <a:rPr lang="es-CO" sz="2600" b="1" u="sng" dirty="0">
                <a:latin typeface="Agency FB" pitchFamily="34" charset="0"/>
              </a:rPr>
              <a:t>si guardamos sus mandamientos</a:t>
            </a:r>
            <a:r>
              <a:rPr lang="es-CO" sz="2600" b="1" dirty="0">
                <a:latin typeface="Agency FB" pitchFamily="34" charset="0"/>
              </a:rPr>
              <a:t>. </a:t>
            </a:r>
            <a:r>
              <a:rPr lang="es-CO" sz="2600" b="1" dirty="0" smtClean="0">
                <a:latin typeface="Agency FB" pitchFamily="34" charset="0"/>
              </a:rPr>
              <a:t>4 </a:t>
            </a:r>
            <a:r>
              <a:rPr lang="es-CO" sz="2600" b="1" dirty="0">
                <a:latin typeface="Agency FB" pitchFamily="34" charset="0"/>
              </a:rPr>
              <a:t>El que dice: </a:t>
            </a:r>
            <a:r>
              <a:rPr lang="es-CO" sz="2600" b="1" u="sng" dirty="0">
                <a:latin typeface="Agency FB" pitchFamily="34" charset="0"/>
              </a:rPr>
              <a:t>Yo le conozco, y no guarda sus mandamientos, el tal es mentiroso, y la verdad no está en </a:t>
            </a:r>
            <a:r>
              <a:rPr lang="es-CO" sz="2600" b="1" u="sng" dirty="0" smtClean="0">
                <a:latin typeface="Agency FB" pitchFamily="34" charset="0"/>
              </a:rPr>
              <a:t>él</a:t>
            </a:r>
            <a:r>
              <a:rPr lang="es-CO" sz="2000" dirty="0" smtClean="0"/>
              <a:t>». </a:t>
            </a:r>
          </a:p>
          <a:p>
            <a:pPr marL="0" indent="0">
              <a:buNone/>
            </a:pPr>
            <a:endParaRPr lang="es-CO" sz="2400" dirty="0" smtClean="0"/>
          </a:p>
          <a:p>
            <a:pPr marL="0" indent="0">
              <a:buNone/>
            </a:pPr>
            <a:r>
              <a:rPr lang="es-CO" sz="2400" dirty="0" smtClean="0"/>
              <a:t>A eso se refiere Dios en </a:t>
            </a:r>
            <a:r>
              <a:rPr lang="es-CO" sz="2400" b="1" dirty="0" smtClean="0">
                <a:solidFill>
                  <a:srgbClr val="FF0000"/>
                </a:solidFill>
              </a:rPr>
              <a:t>(Oseas 4:6) </a:t>
            </a:r>
            <a:r>
              <a:rPr lang="es-CO" sz="2400" dirty="0" smtClean="0"/>
              <a:t>cuando </a:t>
            </a:r>
            <a:r>
              <a:rPr lang="es-CO" sz="2400" dirty="0"/>
              <a:t>dice. </a:t>
            </a:r>
            <a:r>
              <a:rPr lang="es-CO" sz="2400" dirty="0" smtClean="0"/>
              <a:t>«</a:t>
            </a:r>
            <a:r>
              <a:rPr lang="es-CO" sz="2400" b="1" dirty="0" smtClean="0">
                <a:latin typeface="Agency FB" pitchFamily="34" charset="0"/>
              </a:rPr>
              <a:t>Mi </a:t>
            </a:r>
            <a:r>
              <a:rPr lang="es-CO" sz="2400" b="1" dirty="0">
                <a:latin typeface="Agency FB" pitchFamily="34" charset="0"/>
              </a:rPr>
              <a:t>pueblo fue destruido, porque le </a:t>
            </a:r>
            <a:r>
              <a:rPr lang="es-CO" sz="2400" b="1" u="sng" dirty="0">
                <a:latin typeface="Agency FB" pitchFamily="34" charset="0"/>
              </a:rPr>
              <a:t>faltó</a:t>
            </a:r>
            <a:r>
              <a:rPr lang="es-CO" sz="2400" b="1" dirty="0">
                <a:latin typeface="Agency FB" pitchFamily="34" charset="0"/>
              </a:rPr>
              <a:t> </a:t>
            </a:r>
            <a:r>
              <a:rPr lang="es-CO" sz="2400" b="1" dirty="0" smtClean="0">
                <a:latin typeface="Agency FB" pitchFamily="34" charset="0"/>
              </a:rPr>
              <a:t>conocimiento</a:t>
            </a:r>
            <a:r>
              <a:rPr lang="es-CO" sz="2400" dirty="0" smtClean="0"/>
              <a:t>». El «conocimiento» tiene que ver con la obediencia a los Mandamientos de Dios, y esta obediencia con el desarrollo del carácter cristiano.</a:t>
            </a:r>
          </a:p>
          <a:p>
            <a:endParaRPr lang="es-CO" sz="2400" dirty="0"/>
          </a:p>
          <a:p>
            <a:endParaRPr lang="es-CO" dirty="0"/>
          </a:p>
        </p:txBody>
      </p:sp>
    </p:spTree>
    <p:extLst>
      <p:ext uri="{BB962C8B-B14F-4D97-AF65-F5344CB8AC3E}">
        <p14:creationId xmlns:p14="http://schemas.microsoft.com/office/powerpoint/2010/main" val="257566805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34880" cy="1872208"/>
          </a:xfrm>
        </p:spPr>
        <p:txBody>
          <a:bodyPr>
            <a:normAutofit lnSpcReduction="10000"/>
          </a:bodyPr>
          <a:lstStyle/>
          <a:p>
            <a:pPr marL="0" indent="0">
              <a:buNone/>
            </a:pPr>
            <a:r>
              <a:rPr lang="es-CO" sz="2400" dirty="0" smtClean="0"/>
              <a:t>En la oración del señor Jesús a Su Padre, pidiendo por sus discípulos en </a:t>
            </a:r>
            <a:r>
              <a:rPr lang="es-CO" sz="2400" b="1" dirty="0" smtClean="0">
                <a:solidFill>
                  <a:srgbClr val="FF0000"/>
                </a:solidFill>
              </a:rPr>
              <a:t>(Juan 17:17), </a:t>
            </a:r>
            <a:r>
              <a:rPr lang="es-CO" sz="2400" dirty="0" smtClean="0"/>
              <a:t>le dice: «</a:t>
            </a:r>
            <a:r>
              <a:rPr lang="es-CO" sz="2400" b="1" dirty="0" smtClean="0">
                <a:latin typeface="Agency FB" pitchFamily="34" charset="0"/>
              </a:rPr>
              <a:t>Santifícalos </a:t>
            </a:r>
            <a:r>
              <a:rPr lang="es-CO" sz="2400" b="1" dirty="0">
                <a:latin typeface="Agency FB" pitchFamily="34" charset="0"/>
              </a:rPr>
              <a:t>en tu verdad; tu palabra es </a:t>
            </a:r>
            <a:r>
              <a:rPr lang="es-CO" sz="2400" b="1" dirty="0" smtClean="0">
                <a:latin typeface="Agency FB" pitchFamily="34" charset="0"/>
              </a:rPr>
              <a:t>verdad</a:t>
            </a:r>
            <a:r>
              <a:rPr lang="es-CO" sz="2400" dirty="0" smtClean="0"/>
              <a:t>». Ver </a:t>
            </a:r>
            <a:r>
              <a:rPr lang="es-CO" sz="2400" dirty="0" smtClean="0">
                <a:solidFill>
                  <a:srgbClr val="FF0000"/>
                </a:solidFill>
              </a:rPr>
              <a:t>(2 </a:t>
            </a:r>
            <a:r>
              <a:rPr lang="es-CO" sz="2400" dirty="0">
                <a:solidFill>
                  <a:srgbClr val="FF0000"/>
                </a:solidFill>
              </a:rPr>
              <a:t>JT </a:t>
            </a:r>
            <a:r>
              <a:rPr lang="es-CO" sz="2400" dirty="0" smtClean="0">
                <a:solidFill>
                  <a:srgbClr val="FF0000"/>
                </a:solidFill>
              </a:rPr>
              <a:t>331)</a:t>
            </a:r>
            <a:r>
              <a:rPr lang="es-CO" sz="2400" dirty="0" smtClean="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88640"/>
            <a:ext cx="2016224"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996952"/>
            <a:ext cx="2279129"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776344" y="2780928"/>
            <a:ext cx="6102424" cy="3785652"/>
          </a:xfrm>
          <a:prstGeom prst="rect">
            <a:avLst/>
          </a:prstGeom>
        </p:spPr>
        <p:txBody>
          <a:bodyPr wrap="square">
            <a:spAutoFit/>
          </a:bodyPr>
          <a:lstStyle/>
          <a:p>
            <a:r>
              <a:rPr lang="es-CO" sz="2400" dirty="0"/>
              <a:t>Santifícalos. Gr. hagiázō, quiere decir: “considerar como santo”, “apartar para fines sagrados”, “consagrar”, “hacer santo”.  Los discípulos debían ser consagrados para su tarea.  La santidad es uno de los atributos de Dios según lo dice </a:t>
            </a:r>
            <a:r>
              <a:rPr lang="es-CO" sz="2400" dirty="0">
                <a:solidFill>
                  <a:srgbClr val="FF0000"/>
                </a:solidFill>
              </a:rPr>
              <a:t>(1Ped.1:16), </a:t>
            </a:r>
            <a:r>
              <a:rPr lang="es-CO" sz="2400" dirty="0"/>
              <a:t>«Sed santos, porque Yo soy Santo».  Por lo tanto, ser hecho santo es llegar a ser semejante a Dios.  El plan de salvación tuvo el propósito de que se cumpliera esta obra </a:t>
            </a:r>
            <a:r>
              <a:rPr lang="es-CO" sz="2400" dirty="0">
                <a:solidFill>
                  <a:srgbClr val="FF0000"/>
                </a:solidFill>
              </a:rPr>
              <a:t>(2Ped.1:4; Ed 121). </a:t>
            </a:r>
          </a:p>
        </p:txBody>
      </p:sp>
    </p:spTree>
    <p:extLst>
      <p:ext uri="{BB962C8B-B14F-4D97-AF65-F5344CB8AC3E}">
        <p14:creationId xmlns:p14="http://schemas.microsoft.com/office/powerpoint/2010/main" val="2831966237"/>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672408"/>
          </a:xfrm>
        </p:spPr>
        <p:txBody>
          <a:bodyPr>
            <a:normAutofit fontScale="92500"/>
          </a:bodyPr>
          <a:lstStyle/>
          <a:p>
            <a:pPr marL="0" indent="0" algn="ctr">
              <a:buNone/>
            </a:pPr>
            <a:r>
              <a:rPr lang="es-CO" sz="2400" dirty="0"/>
              <a:t>En la Biblia hay tres cosas que son definidas como la Verdad. </a:t>
            </a:r>
            <a:endParaRPr lang="es-CO" sz="2400" dirty="0" smtClean="0"/>
          </a:p>
          <a:p>
            <a:pPr marL="0" indent="0" algn="ctr">
              <a:buNone/>
            </a:pPr>
            <a:r>
              <a:rPr lang="es-CO" sz="2400" b="1" dirty="0" smtClean="0">
                <a:solidFill>
                  <a:srgbClr val="FF0000"/>
                </a:solidFill>
              </a:rPr>
              <a:t>(</a:t>
            </a:r>
            <a:r>
              <a:rPr lang="es-CO" sz="2400" b="1" dirty="0">
                <a:solidFill>
                  <a:srgbClr val="FF0000"/>
                </a:solidFill>
              </a:rPr>
              <a:t>1), Tu Palabra es verdad Juan 17:17. </a:t>
            </a:r>
            <a:endParaRPr lang="es-CO" sz="2400" b="1" dirty="0" smtClean="0">
              <a:solidFill>
                <a:srgbClr val="FF0000"/>
              </a:solidFill>
            </a:endParaRPr>
          </a:p>
          <a:p>
            <a:pPr marL="0" indent="0" algn="ctr">
              <a:buNone/>
            </a:pPr>
            <a:r>
              <a:rPr lang="es-CO" sz="2400" b="1" dirty="0" smtClean="0"/>
              <a:t>(</a:t>
            </a:r>
            <a:r>
              <a:rPr lang="es-CO" sz="2400" b="1" dirty="0"/>
              <a:t>2). Cristo es la Verdad Juan 14:6, </a:t>
            </a:r>
            <a:r>
              <a:rPr lang="es-CO" sz="2400" dirty="0"/>
              <a:t> </a:t>
            </a:r>
            <a:endParaRPr lang="es-CO" sz="2400" dirty="0" smtClean="0"/>
          </a:p>
          <a:p>
            <a:pPr marL="0" indent="0" algn="ctr">
              <a:buNone/>
            </a:pPr>
            <a:r>
              <a:rPr lang="es-CO" sz="2400" b="1" dirty="0" smtClean="0">
                <a:solidFill>
                  <a:srgbClr val="FF0000"/>
                </a:solidFill>
              </a:rPr>
              <a:t>(</a:t>
            </a:r>
            <a:r>
              <a:rPr lang="es-CO" sz="2400" b="1" dirty="0">
                <a:solidFill>
                  <a:srgbClr val="FF0000"/>
                </a:solidFill>
              </a:rPr>
              <a:t>3), la Ley es la verdad Sal.119:142. </a:t>
            </a:r>
            <a:endParaRPr lang="es-CO" sz="2400" b="1" dirty="0" smtClean="0">
              <a:solidFill>
                <a:srgbClr val="FF0000"/>
              </a:solidFill>
            </a:endParaRPr>
          </a:p>
          <a:p>
            <a:pPr marL="0" indent="0">
              <a:buNone/>
            </a:pPr>
            <a:r>
              <a:rPr lang="es-CO" sz="2400" dirty="0" smtClean="0"/>
              <a:t>Los </a:t>
            </a:r>
            <a:r>
              <a:rPr lang="es-CO" sz="2400" dirty="0"/>
              <a:t>Diez </a:t>
            </a:r>
            <a:r>
              <a:rPr lang="es-CO" sz="2400" dirty="0" smtClean="0"/>
              <a:t>Mandamientos y las demás leyes que son una disertación de esa Ley reveladas, en las </a:t>
            </a:r>
            <a:r>
              <a:rPr lang="es-CO" sz="2400" dirty="0"/>
              <a:t>Escrituras nos revelan el carácter </a:t>
            </a:r>
            <a:r>
              <a:rPr lang="es-CO" sz="2400" dirty="0" smtClean="0"/>
              <a:t>del </a:t>
            </a:r>
            <a:r>
              <a:rPr lang="es-CO" sz="2400" dirty="0"/>
              <a:t>Padre, de Jesucristo y del Espíritu Santo.  Llegamos a ser nuevas criaturas haciendo de estas tres cosas parte fundamental de la vida, a través de la relación estrecha que mantengamos con ellas.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221088"/>
            <a:ext cx="2952328" cy="2373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4221089"/>
            <a:ext cx="2304256" cy="2373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4221090"/>
            <a:ext cx="2376264" cy="2268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200421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92500" lnSpcReduction="10000"/>
          </a:bodyPr>
          <a:lstStyle/>
          <a:p>
            <a:pPr marL="0" indent="0">
              <a:buNone/>
            </a:pPr>
            <a:r>
              <a:rPr lang="es-CO" sz="2400" dirty="0" smtClean="0"/>
              <a:t>El apóstol Juan dice que la demostración de que nosotros le hemos conocido se manifiesta en </a:t>
            </a:r>
            <a:r>
              <a:rPr lang="es-CO" sz="2400" dirty="0"/>
              <a:t>que </a:t>
            </a:r>
            <a:r>
              <a:rPr lang="es-CO" sz="2400" dirty="0" smtClean="0"/>
              <a:t>«</a:t>
            </a:r>
            <a:r>
              <a:rPr lang="es-CO" sz="2400" dirty="0" smtClean="0">
                <a:latin typeface="Agency FB" pitchFamily="34" charset="0"/>
              </a:rPr>
              <a:t>guardamos </a:t>
            </a:r>
            <a:r>
              <a:rPr lang="es-CO" sz="2400" dirty="0">
                <a:latin typeface="Agency FB" pitchFamily="34" charset="0"/>
              </a:rPr>
              <a:t>sus </a:t>
            </a:r>
            <a:r>
              <a:rPr lang="es-CO" sz="2400" dirty="0" smtClean="0">
                <a:latin typeface="Agency FB" pitchFamily="34" charset="0"/>
              </a:rPr>
              <a:t>mandamientos</a:t>
            </a:r>
            <a:r>
              <a:rPr lang="es-CO" sz="2400" dirty="0" smtClean="0"/>
              <a:t>», de lo contrario somos «mentirosos». La pregunta es ¿Cuáles Mandamientos?. Para saberlo tenemos que leer </a:t>
            </a:r>
            <a:r>
              <a:rPr lang="es-CO" sz="2400" b="1" dirty="0" smtClean="0">
                <a:solidFill>
                  <a:srgbClr val="FF0000"/>
                </a:solidFill>
              </a:rPr>
              <a:t>(Santiago 2:10,11). </a:t>
            </a:r>
          </a:p>
          <a:p>
            <a:pPr marL="0" indent="0">
              <a:buNone/>
            </a:pPr>
            <a:r>
              <a:rPr lang="es-CO" sz="2400" b="1" dirty="0" smtClean="0">
                <a:latin typeface="Agency FB" pitchFamily="34" charset="0"/>
              </a:rPr>
              <a:t>«Porque </a:t>
            </a:r>
            <a:r>
              <a:rPr lang="es-CO" sz="2400" b="1" dirty="0">
                <a:latin typeface="Agency FB" pitchFamily="34" charset="0"/>
              </a:rPr>
              <a:t>cualquiera que guardare toda la ley, pero ofendiere en un punto, se hace culpable de todos. </a:t>
            </a:r>
            <a:r>
              <a:rPr lang="es-CO" sz="2400" b="1" dirty="0" smtClean="0">
                <a:latin typeface="Agency FB" pitchFamily="34" charset="0"/>
              </a:rPr>
              <a:t>11 </a:t>
            </a:r>
            <a:r>
              <a:rPr lang="es-CO" sz="2400" b="1" dirty="0">
                <a:latin typeface="Agency FB" pitchFamily="34" charset="0"/>
              </a:rPr>
              <a:t>Porque el que dijo: No cometerás adulterio, también ha dicho: No matarás. Ahora bien, si no cometes adulterio, pero matas, ya te has hecho transgresor de la </a:t>
            </a:r>
            <a:r>
              <a:rPr lang="es-CO" sz="2400" b="1" dirty="0" smtClean="0">
                <a:latin typeface="Agency FB" pitchFamily="34" charset="0"/>
              </a:rPr>
              <a:t>ley».</a:t>
            </a:r>
          </a:p>
          <a:p>
            <a:pPr marL="0" indent="0">
              <a:buNone/>
            </a:pPr>
            <a:r>
              <a:rPr lang="es-CO" sz="2400" dirty="0" smtClean="0">
                <a:latin typeface="Agency FB" pitchFamily="34" charset="0"/>
              </a:rPr>
              <a:t>Tanto el apóstol Juan como el apóstol Santiago al hablar de «los Mandamientos» y de la «Ley», se están refiriendo es a los Diez Mandamientos que escribió Dios con Su «Dedo» en la dos tablas de piedra: </a:t>
            </a:r>
            <a:r>
              <a:rPr lang="es-CO" sz="2400" b="1" dirty="0" smtClean="0">
                <a:solidFill>
                  <a:srgbClr val="FF0000"/>
                </a:solidFill>
                <a:latin typeface="Agency FB" pitchFamily="34" charset="0"/>
              </a:rPr>
              <a:t>(</a:t>
            </a:r>
            <a:r>
              <a:rPr lang="es-CO" sz="2400" b="1" dirty="0">
                <a:solidFill>
                  <a:srgbClr val="FF0000"/>
                </a:solidFill>
                <a:latin typeface="Agency FB" pitchFamily="34" charset="0"/>
              </a:rPr>
              <a:t>Éxo.31:18). </a:t>
            </a:r>
            <a:endParaRPr lang="es-CO" sz="2400" b="1" dirty="0" smtClean="0">
              <a:solidFill>
                <a:srgbClr val="FF0000"/>
              </a:solidFill>
              <a:latin typeface="Agency FB" pitchFamily="34" charset="0"/>
            </a:endParaRPr>
          </a:p>
          <a:p>
            <a:pPr marL="0" indent="0">
              <a:buNone/>
            </a:pPr>
            <a:r>
              <a:rPr lang="es-CO" sz="2400" b="1" dirty="0" smtClean="0">
                <a:latin typeface="Agency FB" pitchFamily="34" charset="0"/>
              </a:rPr>
              <a:t>«Y </a:t>
            </a:r>
            <a:r>
              <a:rPr lang="es-CO" sz="2400" b="1" dirty="0">
                <a:latin typeface="Agency FB" pitchFamily="34" charset="0"/>
              </a:rPr>
              <a:t>dio a Moisés, cuando acabó de hablar con él en el monte de Sinaí, dos tablas del testimonio, tablas de piedra escritas con el dedo de </a:t>
            </a:r>
            <a:r>
              <a:rPr lang="es-CO" sz="2400" b="1" dirty="0" smtClean="0">
                <a:latin typeface="Agency FB" pitchFamily="34" charset="0"/>
              </a:rPr>
              <a:t>Dios». </a:t>
            </a:r>
          </a:p>
          <a:p>
            <a:pPr marL="0" indent="0">
              <a:buNone/>
            </a:pPr>
            <a:r>
              <a:rPr lang="es-CO" sz="2400" dirty="0" smtClean="0">
                <a:latin typeface="+mj-lt"/>
              </a:rPr>
              <a:t>Te invito para que los leas detalladamente, en </a:t>
            </a:r>
            <a:r>
              <a:rPr lang="es-CO" sz="2400" b="1" dirty="0" smtClean="0">
                <a:solidFill>
                  <a:srgbClr val="FF0000"/>
                </a:solidFill>
                <a:latin typeface="+mj-lt"/>
              </a:rPr>
              <a:t>Ézo.20:3-17</a:t>
            </a:r>
            <a:r>
              <a:rPr lang="es-CO" sz="2400" dirty="0" smtClean="0">
                <a:latin typeface="+mj-lt"/>
              </a:rPr>
              <a:t>, donde también se encuentra registrado en los </a:t>
            </a:r>
            <a:r>
              <a:rPr lang="es-CO" sz="2400" b="1" dirty="0" smtClean="0">
                <a:solidFill>
                  <a:srgbClr val="FF0000"/>
                </a:solidFill>
                <a:latin typeface="+mj-lt"/>
              </a:rPr>
              <a:t>versos 8-11</a:t>
            </a:r>
            <a:r>
              <a:rPr lang="es-CO" sz="2400" dirty="0" smtClean="0">
                <a:latin typeface="+mj-lt"/>
              </a:rPr>
              <a:t>, el mandamiento del sábado, y según lo dice el mismo apóstol Santiago, </a:t>
            </a:r>
            <a:r>
              <a:rPr lang="es-CO" sz="2400" dirty="0" smtClean="0">
                <a:latin typeface="+mj-lt"/>
              </a:rPr>
              <a:t>es por </a:t>
            </a:r>
            <a:r>
              <a:rPr lang="es-CO" sz="2400" dirty="0" smtClean="0">
                <a:latin typeface="+mj-lt"/>
              </a:rPr>
              <a:t>esos diez Mandamientos </a:t>
            </a:r>
            <a:r>
              <a:rPr lang="es-CO" sz="2400" dirty="0" smtClean="0">
                <a:latin typeface="+mj-lt"/>
              </a:rPr>
              <a:t>que seremos </a:t>
            </a:r>
            <a:r>
              <a:rPr lang="es-CO" sz="2400" dirty="0" smtClean="0">
                <a:latin typeface="+mj-lt"/>
              </a:rPr>
              <a:t>juzgados </a:t>
            </a:r>
            <a:r>
              <a:rPr lang="es-CO" sz="2400" dirty="0" smtClean="0">
                <a:latin typeface="+mj-lt"/>
              </a:rPr>
              <a:t>todos los seres humanos </a:t>
            </a:r>
            <a:r>
              <a:rPr lang="es-CO" sz="2400" b="1" dirty="0" smtClean="0">
                <a:solidFill>
                  <a:srgbClr val="FF0000"/>
                </a:solidFill>
                <a:latin typeface="+mj-lt"/>
              </a:rPr>
              <a:t>(Santiago </a:t>
            </a:r>
            <a:r>
              <a:rPr lang="es-CO" sz="2400" b="1" dirty="0" smtClean="0">
                <a:solidFill>
                  <a:srgbClr val="FF0000"/>
                </a:solidFill>
                <a:latin typeface="+mj-lt"/>
              </a:rPr>
              <a:t>2:12).    </a:t>
            </a:r>
          </a:p>
          <a:p>
            <a:pPr marL="0" indent="0">
              <a:buNone/>
            </a:pPr>
            <a:endParaRPr lang="es-CO" sz="2400" b="1" dirty="0">
              <a:latin typeface="Agency FB" pitchFamily="34" charset="0"/>
            </a:endParaRPr>
          </a:p>
        </p:txBody>
      </p:sp>
    </p:spTree>
    <p:extLst>
      <p:ext uri="{BB962C8B-B14F-4D97-AF65-F5344CB8AC3E}">
        <p14:creationId xmlns:p14="http://schemas.microsoft.com/office/powerpoint/2010/main" val="150183438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lnSpcReduction="10000"/>
          </a:bodyPr>
          <a:lstStyle/>
          <a:p>
            <a:pPr marL="0" indent="0">
              <a:buNone/>
            </a:pPr>
            <a:r>
              <a:rPr lang="es-CO" sz="2400" dirty="0" smtClean="0"/>
              <a:t>Según lo dijo el Mismo Señor Jesús, el Dedo de Dios es el Espíritu Santo, </a:t>
            </a:r>
            <a:r>
              <a:rPr lang="es-CO" sz="2400" b="1" dirty="0" smtClean="0">
                <a:solidFill>
                  <a:srgbClr val="FF0000"/>
                </a:solidFill>
              </a:rPr>
              <a:t>(Mat.12:28), </a:t>
            </a:r>
            <a:r>
              <a:rPr lang="es-CO" sz="2400" b="1" dirty="0" smtClean="0">
                <a:solidFill>
                  <a:srgbClr val="FF0000"/>
                </a:solidFill>
                <a:latin typeface="Agency FB" pitchFamily="34" charset="0"/>
              </a:rPr>
              <a:t>«</a:t>
            </a:r>
            <a:r>
              <a:rPr lang="es-CO" sz="2400" b="1" dirty="0" smtClean="0">
                <a:latin typeface="Agency FB" pitchFamily="34" charset="0"/>
              </a:rPr>
              <a:t>Pero </a:t>
            </a:r>
            <a:r>
              <a:rPr lang="es-CO" sz="2400" b="1" dirty="0">
                <a:latin typeface="Agency FB" pitchFamily="34" charset="0"/>
              </a:rPr>
              <a:t>si yo por el Espíritu de Dios echo fuera los demonios, ciertamente ha llegado a vosotros el reino de </a:t>
            </a:r>
            <a:r>
              <a:rPr lang="es-CO" sz="2400" b="1" dirty="0" smtClean="0">
                <a:latin typeface="Agency FB" pitchFamily="34" charset="0"/>
              </a:rPr>
              <a:t>Dios</a:t>
            </a:r>
            <a:r>
              <a:rPr lang="es-CO" sz="2400" b="1" dirty="0">
                <a:latin typeface="Agency FB" pitchFamily="34" charset="0"/>
              </a:rPr>
              <a:t>». </a:t>
            </a:r>
            <a:r>
              <a:rPr lang="es-CO" sz="2400" b="1" dirty="0" smtClean="0">
                <a:latin typeface="Agency FB" pitchFamily="34" charset="0"/>
              </a:rPr>
              <a:t>«Mas </a:t>
            </a:r>
            <a:r>
              <a:rPr lang="es-CO" sz="2400" b="1" dirty="0">
                <a:latin typeface="Agency FB" pitchFamily="34" charset="0"/>
              </a:rPr>
              <a:t>si por el </a:t>
            </a:r>
            <a:r>
              <a:rPr lang="es-CO" sz="2400" b="1" u="sng" dirty="0">
                <a:latin typeface="Agency FB" pitchFamily="34" charset="0"/>
              </a:rPr>
              <a:t>dedo de Dios </a:t>
            </a:r>
            <a:r>
              <a:rPr lang="es-CO" sz="2400" b="1" dirty="0">
                <a:latin typeface="Agency FB" pitchFamily="34" charset="0"/>
              </a:rPr>
              <a:t>echo yo fuera los demonios, ciertamente el reino de Dios ha llegado a </a:t>
            </a:r>
            <a:r>
              <a:rPr lang="es-CO" sz="2400" b="1" dirty="0" smtClean="0">
                <a:latin typeface="Agency FB" pitchFamily="34" charset="0"/>
              </a:rPr>
              <a:t>vosotros» </a:t>
            </a:r>
            <a:r>
              <a:rPr lang="es-CO" sz="2400" b="1" dirty="0" smtClean="0">
                <a:solidFill>
                  <a:srgbClr val="FF0000"/>
                </a:solidFill>
                <a:latin typeface="Agency FB" pitchFamily="34" charset="0"/>
              </a:rPr>
              <a:t>(Luc.11:20).</a:t>
            </a:r>
          </a:p>
          <a:p>
            <a:pPr marL="0" indent="0">
              <a:buNone/>
            </a:pPr>
            <a:endParaRPr lang="es-CO" sz="2400" b="1" dirty="0">
              <a:solidFill>
                <a:srgbClr val="FF0000"/>
              </a:solidFill>
              <a:latin typeface="Agency FB" pitchFamily="34" charset="0"/>
            </a:endParaRPr>
          </a:p>
          <a:p>
            <a:pPr marL="0" indent="0">
              <a:buNone/>
            </a:pPr>
            <a:r>
              <a:rPr lang="es-CO" sz="2400" dirty="0" smtClean="0">
                <a:latin typeface="+mj-lt"/>
              </a:rPr>
              <a:t>El que escribió los Mandamientos en las dos tabla de piedra, el Espíritu Santo, es el mismo que nos capacita diariamente para guardarlos</a:t>
            </a:r>
            <a:r>
              <a:rPr lang="es-CO" sz="2400" b="1" dirty="0" smtClean="0">
                <a:latin typeface="+mj-lt"/>
              </a:rPr>
              <a:t>: </a:t>
            </a:r>
            <a:r>
              <a:rPr lang="es-CO" sz="2400" b="1" dirty="0" smtClean="0">
                <a:solidFill>
                  <a:srgbClr val="FF0000"/>
                </a:solidFill>
                <a:latin typeface="+mj-lt"/>
              </a:rPr>
              <a:t>(Ezequiel 36:27) </a:t>
            </a:r>
            <a:r>
              <a:rPr lang="es-CO" sz="2400" dirty="0" smtClean="0">
                <a:latin typeface="+mj-lt"/>
              </a:rPr>
              <a:t>dice</a:t>
            </a:r>
            <a:r>
              <a:rPr lang="es-CO" sz="2400" dirty="0">
                <a:latin typeface="+mj-lt"/>
              </a:rPr>
              <a:t>:  </a:t>
            </a:r>
            <a:r>
              <a:rPr lang="es-CO" sz="2400" dirty="0" smtClean="0">
                <a:latin typeface="+mj-lt"/>
              </a:rPr>
              <a:t>«</a:t>
            </a:r>
            <a:r>
              <a:rPr lang="es-CO" sz="2400" b="1" dirty="0" smtClean="0">
                <a:latin typeface="Agency FB" pitchFamily="34" charset="0"/>
              </a:rPr>
              <a:t>Y </a:t>
            </a:r>
            <a:r>
              <a:rPr lang="es-CO" sz="2400" b="1" dirty="0">
                <a:latin typeface="Agency FB" pitchFamily="34" charset="0"/>
              </a:rPr>
              <a:t>pondré dentro de vosotros mi Espíritu, y haré que andéis en mis </a:t>
            </a:r>
            <a:r>
              <a:rPr lang="es-CO" sz="2400" b="1" u="sng" dirty="0">
                <a:latin typeface="Agency FB" pitchFamily="34" charset="0"/>
              </a:rPr>
              <a:t>mandamientos,</a:t>
            </a:r>
            <a:r>
              <a:rPr lang="es-CO" sz="2400" b="1" dirty="0">
                <a:latin typeface="Agency FB" pitchFamily="34" charset="0"/>
              </a:rPr>
              <a:t> y guardéis mis derechos, y los pongáis por </a:t>
            </a:r>
            <a:r>
              <a:rPr lang="es-CO" sz="2400" b="1" dirty="0" smtClean="0">
                <a:latin typeface="Agency FB" pitchFamily="34" charset="0"/>
              </a:rPr>
              <a:t>obra</a:t>
            </a:r>
            <a:r>
              <a:rPr lang="es-CO" sz="2400" dirty="0" smtClean="0">
                <a:latin typeface="+mj-lt"/>
              </a:rPr>
              <a:t>».</a:t>
            </a:r>
          </a:p>
          <a:p>
            <a:pPr marL="0" indent="0">
              <a:buNone/>
            </a:pPr>
            <a:endParaRPr lang="es-CO" sz="2400" dirty="0">
              <a:latin typeface="+mj-lt"/>
            </a:endParaRPr>
          </a:p>
          <a:p>
            <a:pPr marL="0" indent="0">
              <a:buNone/>
            </a:pPr>
            <a:r>
              <a:rPr lang="es-CO" sz="2400" dirty="0" smtClean="0">
                <a:latin typeface="+mj-lt"/>
              </a:rPr>
              <a:t>Aquí encontramos registrado que uno de los atributos de Dios Padre, de Cristo y del Espíritu Santo que son un Dios «TRIUNO», </a:t>
            </a:r>
            <a:r>
              <a:rPr lang="es-CO" sz="2400" dirty="0">
                <a:latin typeface="+mj-lt"/>
              </a:rPr>
              <a:t>es </a:t>
            </a:r>
            <a:r>
              <a:rPr lang="es-CO" sz="2400" b="1" u="sng" dirty="0" smtClean="0">
                <a:latin typeface="+mj-lt"/>
              </a:rPr>
              <a:t>inmutable</a:t>
            </a:r>
            <a:r>
              <a:rPr lang="es-CO" sz="2400" dirty="0" smtClean="0">
                <a:latin typeface="+mj-lt"/>
              </a:rPr>
              <a:t>. Ver </a:t>
            </a:r>
            <a:r>
              <a:rPr lang="es-CO" sz="2400" b="1" dirty="0" smtClean="0">
                <a:solidFill>
                  <a:srgbClr val="FF0000"/>
                </a:solidFill>
                <a:latin typeface="+mj-lt"/>
              </a:rPr>
              <a:t>(Heb.13:8; Santiago 1:17). </a:t>
            </a:r>
            <a:r>
              <a:rPr lang="es-CO" sz="2400" dirty="0" smtClean="0">
                <a:latin typeface="+mj-lt"/>
              </a:rPr>
              <a:t>Por tanto, si tu dices que tienes el Espíritu Santo, debes guardar </a:t>
            </a:r>
            <a:r>
              <a:rPr lang="es-CO" sz="2400" b="1" u="sng" dirty="0" smtClean="0">
                <a:latin typeface="+mj-lt"/>
              </a:rPr>
              <a:t>todos</a:t>
            </a:r>
            <a:r>
              <a:rPr lang="es-CO" sz="2400" dirty="0" smtClean="0">
                <a:latin typeface="+mj-lt"/>
              </a:rPr>
              <a:t> los Diez Mandamientos, (</a:t>
            </a:r>
            <a:r>
              <a:rPr lang="es-CO" sz="2400" dirty="0" smtClean="0">
                <a:solidFill>
                  <a:srgbClr val="FF0000"/>
                </a:solidFill>
                <a:latin typeface="+mj-lt"/>
              </a:rPr>
              <a:t>Santiago 2:10) </a:t>
            </a:r>
            <a:r>
              <a:rPr lang="es-CO" sz="2400" dirty="0" smtClean="0">
                <a:latin typeface="+mj-lt"/>
              </a:rPr>
              <a:t>dice</a:t>
            </a:r>
            <a:r>
              <a:rPr lang="es-CO" sz="2400" dirty="0" smtClean="0">
                <a:solidFill>
                  <a:srgbClr val="FF0000"/>
                </a:solidFill>
                <a:latin typeface="+mj-lt"/>
              </a:rPr>
              <a:t> </a:t>
            </a:r>
            <a:r>
              <a:rPr lang="es-CO" sz="2400" dirty="0" smtClean="0">
                <a:latin typeface="+mj-lt"/>
              </a:rPr>
              <a:t>que</a:t>
            </a:r>
            <a:r>
              <a:rPr lang="es-CO" sz="2400" b="1" dirty="0" smtClean="0">
                <a:solidFill>
                  <a:srgbClr val="FF0000"/>
                </a:solidFill>
                <a:latin typeface="+mj-lt"/>
              </a:rPr>
              <a:t> 10- 1=0</a:t>
            </a:r>
            <a:endParaRPr lang="es-CO" sz="2400" b="1" dirty="0">
              <a:solidFill>
                <a:srgbClr val="FF0000"/>
              </a:solidFill>
              <a:latin typeface="+mj-lt"/>
            </a:endParaRPr>
          </a:p>
        </p:txBody>
      </p:sp>
    </p:spTree>
    <p:extLst>
      <p:ext uri="{BB962C8B-B14F-4D97-AF65-F5344CB8AC3E}">
        <p14:creationId xmlns:p14="http://schemas.microsoft.com/office/powerpoint/2010/main" val="94674637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a:bodyPr>
          <a:lstStyle/>
          <a:p>
            <a:pPr marL="0" indent="0">
              <a:buNone/>
            </a:pPr>
            <a:r>
              <a:rPr lang="es-CO" sz="2400" dirty="0" smtClean="0"/>
              <a:t>La </a:t>
            </a:r>
            <a:r>
              <a:rPr lang="es-CO" sz="2400" dirty="0" smtClean="0"/>
              <a:t>causa fundamental por la cual el pueblo de Israel fue </a:t>
            </a:r>
            <a:r>
              <a:rPr lang="es-CO" sz="2400" dirty="0" smtClean="0"/>
              <a:t>destruido </a:t>
            </a:r>
            <a:r>
              <a:rPr lang="es-CO" sz="2400" dirty="0"/>
              <a:t>la encontramos en </a:t>
            </a:r>
            <a:r>
              <a:rPr lang="es-CO" sz="2400" b="1" dirty="0">
                <a:solidFill>
                  <a:srgbClr val="FF0000"/>
                </a:solidFill>
              </a:rPr>
              <a:t>(</a:t>
            </a:r>
            <a:r>
              <a:rPr lang="es-CO" sz="2400" b="1" dirty="0" smtClean="0">
                <a:solidFill>
                  <a:srgbClr val="FF0000"/>
                </a:solidFill>
              </a:rPr>
              <a:t>2Cron.36:2</a:t>
            </a:r>
            <a:r>
              <a:rPr lang="es-CO" sz="2400" b="1" dirty="0" smtClean="0">
                <a:solidFill>
                  <a:srgbClr val="FF0000"/>
                </a:solidFill>
              </a:rPr>
              <a:t>)</a:t>
            </a:r>
            <a:r>
              <a:rPr lang="es-CO" sz="2400" dirty="0"/>
              <a:t>,</a:t>
            </a:r>
            <a:r>
              <a:rPr lang="es-CO" sz="2400" dirty="0" smtClean="0"/>
              <a:t> «</a:t>
            </a:r>
            <a:r>
              <a:rPr lang="es-CO" sz="2400" b="1" dirty="0" smtClean="0">
                <a:latin typeface="Agency FB" pitchFamily="34" charset="0"/>
              </a:rPr>
              <a:t>para </a:t>
            </a:r>
            <a:r>
              <a:rPr lang="es-CO" sz="2400" b="1" dirty="0">
                <a:latin typeface="Agency FB" pitchFamily="34" charset="0"/>
              </a:rPr>
              <a:t>que se cumpliese la palabra de Jehová por la boca de Jeremías, hasta que la tierra hubo gozado (</a:t>
            </a:r>
            <a:r>
              <a:rPr lang="es-CO" sz="2400" b="1" dirty="0" smtClean="0">
                <a:latin typeface="Agency FB" pitchFamily="34" charset="0"/>
              </a:rPr>
              <a:t>o reposado) sus </a:t>
            </a:r>
            <a:r>
              <a:rPr lang="es-CO" sz="2400" b="1" dirty="0">
                <a:latin typeface="Agency FB" pitchFamily="34" charset="0"/>
              </a:rPr>
              <a:t>sábados; porque todo el tiempo de su asolamiento guardó el sábado, hasta que los setenta años fueron </a:t>
            </a:r>
            <a:r>
              <a:rPr lang="es-CO" sz="2400" b="1" dirty="0" smtClean="0">
                <a:latin typeface="Agency FB" pitchFamily="34" charset="0"/>
              </a:rPr>
              <a:t>cumplidos</a:t>
            </a:r>
            <a:r>
              <a:rPr lang="es-CO" sz="2400" dirty="0" smtClean="0"/>
              <a:t>». (3640 sábados). </a:t>
            </a:r>
            <a:endParaRPr lang="es-CO" sz="24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5912" y="3059740"/>
            <a:ext cx="3024336"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779912" y="3044892"/>
            <a:ext cx="2286000" cy="3046988"/>
          </a:xfrm>
          <a:prstGeom prst="rect">
            <a:avLst/>
          </a:prstGeom>
        </p:spPr>
        <p:txBody>
          <a:bodyPr wrap="square">
            <a:spAutoFit/>
          </a:bodyPr>
          <a:lstStyle/>
          <a:p>
            <a:pPr algn="ctr"/>
            <a:r>
              <a:rPr lang="es-CO" sz="2400" dirty="0"/>
              <a:t>Lo que Cristo está diciendo es que: «Conocerle» implica «obedecerle». Ver </a:t>
            </a:r>
            <a:r>
              <a:rPr lang="es-CO" sz="2400" dirty="0">
                <a:solidFill>
                  <a:srgbClr val="FF0000"/>
                </a:solidFill>
              </a:rPr>
              <a:t>(Mat. 15:8; Juan 14:15).</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059741"/>
            <a:ext cx="3600400" cy="36199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8272913"/>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dirty="0" smtClean="0"/>
              <a:t>Conclusión</a:t>
            </a:r>
            <a:endParaRPr lang="es-CO" b="1" dirty="0"/>
          </a:p>
        </p:txBody>
      </p:sp>
      <p:sp>
        <p:nvSpPr>
          <p:cNvPr id="3" name="2 Marcador de contenido"/>
          <p:cNvSpPr>
            <a:spLocks noGrp="1"/>
          </p:cNvSpPr>
          <p:nvPr>
            <p:ph idx="1"/>
          </p:nvPr>
        </p:nvSpPr>
        <p:spPr>
          <a:xfrm>
            <a:off x="457200" y="1600200"/>
            <a:ext cx="8229600" cy="4997152"/>
          </a:xfrm>
        </p:spPr>
        <p:txBody>
          <a:bodyPr>
            <a:normAutofit/>
          </a:bodyPr>
          <a:lstStyle/>
          <a:p>
            <a:pPr marL="0" indent="0" algn="ctr">
              <a:buNone/>
            </a:pPr>
            <a:r>
              <a:rPr lang="es-CO" sz="2400" b="1" dirty="0" smtClean="0"/>
              <a:t>EL FUNDAMENTO DE LA SALVACIÓN:</a:t>
            </a:r>
            <a:br>
              <a:rPr lang="es-CO" sz="2400" b="1" dirty="0" smtClean="0"/>
            </a:br>
            <a:r>
              <a:rPr lang="es-CO" sz="2400" b="1" dirty="0" smtClean="0"/>
              <a:t>CONOCER A DIOS</a:t>
            </a:r>
          </a:p>
          <a:p>
            <a:pPr marL="0" indent="0">
              <a:buNone/>
            </a:pPr>
            <a:r>
              <a:rPr lang="es-CO" dirty="0" smtClean="0"/>
              <a:t> </a:t>
            </a:r>
            <a:r>
              <a:rPr lang="es-CO" sz="2800" b="1" dirty="0" smtClean="0">
                <a:solidFill>
                  <a:srgbClr val="FF0000"/>
                </a:solidFill>
              </a:rPr>
              <a:t>1Juan 2:3,4</a:t>
            </a:r>
            <a:r>
              <a:rPr lang="es-CO" sz="2400" dirty="0" smtClean="0"/>
              <a:t>. Y </a:t>
            </a:r>
            <a:r>
              <a:rPr lang="es-CO" sz="2400" dirty="0"/>
              <a:t>en esto sabemos que nosotros le conocemos, </a:t>
            </a:r>
            <a:r>
              <a:rPr lang="es-CO" sz="2400" b="1" u="sng" dirty="0"/>
              <a:t>si guardamos sus mandamientos</a:t>
            </a:r>
            <a:r>
              <a:rPr lang="es-CO" sz="2400" dirty="0"/>
              <a:t>. </a:t>
            </a:r>
            <a:r>
              <a:rPr lang="es-CO" sz="2400" dirty="0" smtClean="0"/>
              <a:t>4 </a:t>
            </a:r>
            <a:r>
              <a:rPr lang="es-CO" sz="2400" dirty="0"/>
              <a:t>El que dice: Yo le conozco, y no guarda sus mandamientos, </a:t>
            </a:r>
            <a:r>
              <a:rPr lang="es-CO" sz="2400" b="1" u="sng" dirty="0"/>
              <a:t>el tal es mentiroso, y la verdad no está en </a:t>
            </a:r>
            <a:r>
              <a:rPr lang="es-CO" sz="2400" b="1" u="sng" dirty="0" smtClean="0"/>
              <a:t>él. </a:t>
            </a:r>
            <a:endParaRPr lang="es-CO" sz="2400" b="1" u="sng" dirty="0"/>
          </a:p>
          <a:p>
            <a:pPr marL="0" indent="0">
              <a:buNone/>
            </a:pPr>
            <a:r>
              <a:rPr lang="es-CO" sz="2400" dirty="0" smtClean="0"/>
              <a:t>En esto Sabemos </a:t>
            </a:r>
            <a:r>
              <a:rPr lang="es-CO" sz="2400" dirty="0"/>
              <a:t>que nosotros le conocemos. </a:t>
            </a:r>
            <a:r>
              <a:rPr lang="es-CO" sz="2400" dirty="0" smtClean="0"/>
              <a:t>El texto da </a:t>
            </a:r>
            <a:r>
              <a:rPr lang="es-CO" sz="2400" dirty="0"/>
              <a:t>la idea de haber conocido y de </a:t>
            </a:r>
            <a:r>
              <a:rPr lang="es-CO" sz="2400" b="1" u="sng" dirty="0"/>
              <a:t>seguir </a:t>
            </a:r>
            <a:r>
              <a:rPr lang="es-CO" sz="2400" b="1" u="sng" dirty="0" smtClean="0"/>
              <a:t>conociéndolo</a:t>
            </a:r>
            <a:r>
              <a:rPr lang="es-CO" sz="2400" dirty="0" smtClean="0"/>
              <a:t>, para </a:t>
            </a:r>
            <a:r>
              <a:rPr lang="es-CO" sz="2400" dirty="0"/>
              <a:t>expresar no un simple conocimiento del Señor </a:t>
            </a:r>
            <a:r>
              <a:rPr lang="es-CO" sz="2400" dirty="0" smtClean="0"/>
              <a:t>(o saber acerca de los atributos del Señor), sino </a:t>
            </a:r>
            <a:r>
              <a:rPr lang="es-CO" sz="2400" dirty="0"/>
              <a:t>un trato personal con </a:t>
            </a:r>
            <a:r>
              <a:rPr lang="es-CO" sz="2400" dirty="0" smtClean="0"/>
              <a:t>Él, convivir con Él, haciendo siempre lo que a Él le agrada. Solo así estaremos preparados para vivir con Él por la eternidad. </a:t>
            </a:r>
          </a:p>
        </p:txBody>
      </p:sp>
    </p:spTree>
    <p:extLst>
      <p:ext uri="{BB962C8B-B14F-4D97-AF65-F5344CB8AC3E}">
        <p14:creationId xmlns:p14="http://schemas.microsoft.com/office/powerpoint/2010/main" val="385169556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lnSpcReduction="10000"/>
          </a:bodyPr>
          <a:lstStyle/>
          <a:p>
            <a:pPr marL="0" indent="0">
              <a:buNone/>
            </a:pPr>
            <a:r>
              <a:rPr lang="es-CO" sz="2400" b="1" dirty="0" smtClean="0">
                <a:solidFill>
                  <a:srgbClr val="FF0000"/>
                </a:solidFill>
              </a:rPr>
              <a:t>Apocalipsis 21:27 </a:t>
            </a:r>
            <a:r>
              <a:rPr lang="es-CO" sz="2400" dirty="0"/>
              <a:t>dice</a:t>
            </a:r>
            <a:r>
              <a:rPr lang="es-CO" sz="2400" dirty="0" smtClean="0"/>
              <a:t>: «</a:t>
            </a:r>
            <a:r>
              <a:rPr lang="es-CO" sz="2400" b="1" dirty="0" smtClean="0">
                <a:latin typeface="Agency FB" pitchFamily="34" charset="0"/>
              </a:rPr>
              <a:t>No </a:t>
            </a:r>
            <a:r>
              <a:rPr lang="es-CO" sz="2400" b="1" dirty="0">
                <a:latin typeface="Agency FB" pitchFamily="34" charset="0"/>
              </a:rPr>
              <a:t>entrará en ella </a:t>
            </a:r>
            <a:r>
              <a:rPr lang="es-CO" sz="2400" b="1" dirty="0" smtClean="0">
                <a:latin typeface="Agency FB" pitchFamily="34" charset="0"/>
              </a:rPr>
              <a:t>(</a:t>
            </a:r>
            <a:r>
              <a:rPr lang="es-CO" sz="2400" b="1" dirty="0">
                <a:latin typeface="Agency FB" pitchFamily="34" charset="0"/>
              </a:rPr>
              <a:t>l</a:t>
            </a:r>
            <a:r>
              <a:rPr lang="es-CO" sz="2400" b="1" dirty="0" smtClean="0">
                <a:latin typeface="Agency FB" pitchFamily="34" charset="0"/>
              </a:rPr>
              <a:t>a santa ciudad de Jerusalén) ninguna </a:t>
            </a:r>
            <a:r>
              <a:rPr lang="es-CO" sz="2400" b="1" dirty="0">
                <a:latin typeface="Agency FB" pitchFamily="34" charset="0"/>
              </a:rPr>
              <a:t>cosa sucia, o que hace abominación y mentira; sino solamente los que están escritos en el libro de la vida del </a:t>
            </a:r>
            <a:r>
              <a:rPr lang="es-CO" sz="2400" b="1" dirty="0" smtClean="0">
                <a:latin typeface="Agency FB" pitchFamily="34" charset="0"/>
              </a:rPr>
              <a:t>Cordero</a:t>
            </a:r>
            <a:r>
              <a:rPr lang="es-CO" sz="2400" dirty="0" smtClean="0"/>
              <a:t>».</a:t>
            </a:r>
          </a:p>
          <a:p>
            <a:pPr marL="0" indent="0">
              <a:buNone/>
            </a:pPr>
            <a:endParaRPr lang="es-CO" sz="2400" dirty="0" smtClean="0"/>
          </a:p>
          <a:p>
            <a:pPr marL="0" indent="0">
              <a:buNone/>
            </a:pPr>
            <a:r>
              <a:rPr lang="es-CO" sz="2400" dirty="0" smtClean="0"/>
              <a:t>Por tanto, si tu perteneces a alguna denominación religiosa tu </a:t>
            </a:r>
            <a:r>
              <a:rPr lang="es-CO" sz="2400" dirty="0"/>
              <a:t>i</a:t>
            </a:r>
            <a:r>
              <a:rPr lang="es-CO" sz="2400" dirty="0" smtClean="0"/>
              <a:t>nterés debe ser ascender con Cristo hacia la ciudad Eterna, la santa ciudad de Jerusalén, donde está el Trono de Dios y del Cordero, lea (Apoc.21).</a:t>
            </a:r>
          </a:p>
          <a:p>
            <a:pPr marL="0" indent="0">
              <a:buNone/>
            </a:pPr>
            <a:r>
              <a:rPr lang="es-CO" sz="2400" dirty="0" smtClean="0"/>
              <a:t>Pero si en esa denominación no te enseñan a obedecer todos los Mandamientos de Dios conforme Él los ordenó, </a:t>
            </a:r>
            <a:r>
              <a:rPr lang="es-CO" sz="2400" u="sng" dirty="0" smtClean="0"/>
              <a:t>mi llamado es que salgas de allí, húyele como le huirías al cáncer o la lepra, y únete al pueblo de Dios</a:t>
            </a:r>
            <a:r>
              <a:rPr lang="es-CO" sz="2400" dirty="0" smtClean="0"/>
              <a:t>, los que «</a:t>
            </a:r>
            <a:r>
              <a:rPr lang="es-CO" sz="2400" b="1" dirty="0" smtClean="0">
                <a:latin typeface="Agency FB" pitchFamily="34" charset="0"/>
              </a:rPr>
              <a:t>guardan los mandamientos de Dios y tienen el testimonio de Jesús</a:t>
            </a:r>
            <a:r>
              <a:rPr lang="es-CO" sz="2400" dirty="0" smtClean="0"/>
              <a:t>», mencionado en </a:t>
            </a:r>
            <a:r>
              <a:rPr lang="es-CO" sz="2400" b="1" dirty="0" smtClean="0">
                <a:solidFill>
                  <a:srgbClr val="FF0000"/>
                </a:solidFill>
              </a:rPr>
              <a:t>(Apoc.12:17 y 14:12), </a:t>
            </a:r>
            <a:r>
              <a:rPr lang="es-CO" sz="2400" dirty="0" smtClean="0"/>
              <a:t>Pues </a:t>
            </a:r>
            <a:r>
              <a:rPr lang="es-CO" sz="2400" b="1" dirty="0" smtClean="0">
                <a:solidFill>
                  <a:srgbClr val="FF0000"/>
                </a:solidFill>
              </a:rPr>
              <a:t>(Apoc.22:14, 15) </a:t>
            </a:r>
            <a:r>
              <a:rPr lang="es-CO" sz="2400" dirty="0" smtClean="0"/>
              <a:t>dice</a:t>
            </a:r>
            <a:r>
              <a:rPr lang="es-CO" sz="2400" dirty="0"/>
              <a:t>:  </a:t>
            </a:r>
            <a:r>
              <a:rPr lang="es-CO" sz="2400" dirty="0" smtClean="0"/>
              <a:t>«</a:t>
            </a:r>
            <a:r>
              <a:rPr lang="es-CO" sz="2400" b="1" dirty="0" smtClean="0">
                <a:latin typeface="Agency FB" pitchFamily="34" charset="0"/>
              </a:rPr>
              <a:t>Bienaventurados </a:t>
            </a:r>
            <a:r>
              <a:rPr lang="es-CO" sz="2400" b="1" dirty="0">
                <a:latin typeface="Agency FB" pitchFamily="34" charset="0"/>
              </a:rPr>
              <a:t>los que guardan sus mandamientos, para que tengan derecho al árbol de la vida, y que entren por las puertas en la ciudad. </a:t>
            </a:r>
            <a:r>
              <a:rPr lang="es-CO" sz="2400" b="1" dirty="0" smtClean="0">
                <a:latin typeface="Agency FB" pitchFamily="34" charset="0"/>
              </a:rPr>
              <a:t>15 </a:t>
            </a:r>
            <a:r>
              <a:rPr lang="es-CO" sz="2400" b="1" dirty="0">
                <a:latin typeface="Agency FB" pitchFamily="34" charset="0"/>
              </a:rPr>
              <a:t>Mas los perros estarán de fuera, y los hechiceros, y los disolutos, y los homicidas, y los idólatras, y cualquiera que ama y hace </a:t>
            </a:r>
            <a:r>
              <a:rPr lang="es-CO" sz="2400" b="1" dirty="0" smtClean="0">
                <a:latin typeface="Agency FB" pitchFamily="34" charset="0"/>
              </a:rPr>
              <a:t>mentira</a:t>
            </a:r>
            <a:r>
              <a:rPr lang="es-CO" sz="2400" dirty="0" smtClean="0"/>
              <a:t>».   </a:t>
            </a:r>
            <a:endParaRPr lang="es-CO" sz="2400" dirty="0"/>
          </a:p>
        </p:txBody>
      </p:sp>
    </p:spTree>
    <p:extLst>
      <p:ext uri="{BB962C8B-B14F-4D97-AF65-F5344CB8AC3E}">
        <p14:creationId xmlns:p14="http://schemas.microsoft.com/office/powerpoint/2010/main" val="1313938153"/>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1570</TotalTime>
  <Words>2914</Words>
  <Application>Microsoft Office PowerPoint</Application>
  <PresentationFormat>Presentación en pantalla (4:3)</PresentationFormat>
  <Paragraphs>97</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el fundamento de la salvación: conocer a dios</vt:lpstr>
      <vt:lpstr>EL FUNDAMENTO DE LA SALVACIÓN: CONOCER A DIOS</vt:lpstr>
      <vt:lpstr>Presentación de PowerPoint</vt:lpstr>
      <vt:lpstr>Presentación de PowerPoint</vt:lpstr>
      <vt:lpstr>Presentación de PowerPoint</vt:lpstr>
      <vt:lpstr> «Y esta es la vida eterna: (dijo el Señor Jesús) que te conozcan a ti, el único Dios verdadero, y a Jesucristo, a quien has enviado» (Juan 17:3).</vt:lpstr>
      <vt:lpstr>Presentación de PowerPoint</vt:lpstr>
      <vt:lpstr>Presentación de PowerPoint</vt:lpstr>
      <vt:lpstr>La lectura de algunos de los nombres de Dios, puede ser de ayuda en nuestra búsqueda de cómo es Dios. Veamos los siguientes: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fundamento de la salvación: conocer a dios</dc:title>
  <dc:creator>HUMBERTO</dc:creator>
  <cp:lastModifiedBy>HUMBERTO</cp:lastModifiedBy>
  <cp:revision>139</cp:revision>
  <dcterms:created xsi:type="dcterms:W3CDTF">2015-01-30T12:28:14Z</dcterms:created>
  <dcterms:modified xsi:type="dcterms:W3CDTF">2015-02-09T23:39:08Z</dcterms:modified>
</cp:coreProperties>
</file>